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A8ABD4C-D71F-44B3-B0F3-18175163A434}" type="datetimeFigureOut">
              <a:rPr lang="en-IN" smtClean="0"/>
              <a:t>30-04-2020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7671066C-3D21-4F07-B47B-050366DB5E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8534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BD4C-D71F-44B3-B0F3-18175163A434}" type="datetimeFigureOut">
              <a:rPr lang="en-IN" smtClean="0"/>
              <a:t>30-04-2020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1066C-3D21-4F07-B47B-050366DB5E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0379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A8ABD4C-D71F-44B3-B0F3-18175163A434}" type="datetimeFigureOut">
              <a:rPr lang="en-IN" smtClean="0"/>
              <a:t>30-04-2020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671066C-3D21-4F07-B47B-050366DB5E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72480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A8ABD4C-D71F-44B3-B0F3-18175163A434}" type="datetimeFigureOut">
              <a:rPr lang="en-IN" smtClean="0"/>
              <a:t>30-04-2020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671066C-3D21-4F07-B47B-050366DB5E90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8634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A8ABD4C-D71F-44B3-B0F3-18175163A434}" type="datetimeFigureOut">
              <a:rPr lang="en-IN" smtClean="0"/>
              <a:t>30-04-2020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671066C-3D21-4F07-B47B-050366DB5E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68542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BD4C-D71F-44B3-B0F3-18175163A434}" type="datetimeFigureOut">
              <a:rPr lang="en-IN" smtClean="0"/>
              <a:t>30-04-2020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1066C-3D21-4F07-B47B-050366DB5E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4100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BD4C-D71F-44B3-B0F3-18175163A434}" type="datetimeFigureOut">
              <a:rPr lang="en-IN" smtClean="0"/>
              <a:t>30-04-2020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1066C-3D21-4F07-B47B-050366DB5E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96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BD4C-D71F-44B3-B0F3-18175163A434}" type="datetimeFigureOut">
              <a:rPr lang="en-IN" smtClean="0"/>
              <a:t>30-04-2020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1066C-3D21-4F07-B47B-050366DB5E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4973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A8ABD4C-D71F-44B3-B0F3-18175163A434}" type="datetimeFigureOut">
              <a:rPr lang="en-IN" smtClean="0"/>
              <a:t>30-04-2020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671066C-3D21-4F07-B47B-050366DB5E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5869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BD4C-D71F-44B3-B0F3-18175163A434}" type="datetimeFigureOut">
              <a:rPr lang="en-IN" smtClean="0"/>
              <a:t>30-04-2020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1066C-3D21-4F07-B47B-050366DB5E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8356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A8ABD4C-D71F-44B3-B0F3-18175163A434}" type="datetimeFigureOut">
              <a:rPr lang="en-IN" smtClean="0"/>
              <a:t>30-04-2020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671066C-3D21-4F07-B47B-050366DB5E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0648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BD4C-D71F-44B3-B0F3-18175163A434}" type="datetimeFigureOut">
              <a:rPr lang="en-IN" smtClean="0"/>
              <a:t>30-04-2020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1066C-3D21-4F07-B47B-050366DB5E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2258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BD4C-D71F-44B3-B0F3-18175163A434}" type="datetimeFigureOut">
              <a:rPr lang="en-IN" smtClean="0"/>
              <a:t>30-04-2020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1066C-3D21-4F07-B47B-050366DB5E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2138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BD4C-D71F-44B3-B0F3-18175163A434}" type="datetimeFigureOut">
              <a:rPr lang="en-IN" smtClean="0"/>
              <a:t>30-04-2020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1066C-3D21-4F07-B47B-050366DB5E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0743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BD4C-D71F-44B3-B0F3-18175163A434}" type="datetimeFigureOut">
              <a:rPr lang="en-IN" smtClean="0"/>
              <a:t>30-04-2020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1066C-3D21-4F07-B47B-050366DB5E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1591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BD4C-D71F-44B3-B0F3-18175163A434}" type="datetimeFigureOut">
              <a:rPr lang="en-IN" smtClean="0"/>
              <a:t>30-04-2020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1066C-3D21-4F07-B47B-050366DB5E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1443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ABD4C-D71F-44B3-B0F3-18175163A434}" type="datetimeFigureOut">
              <a:rPr lang="en-IN" smtClean="0"/>
              <a:t>30-04-2020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1066C-3D21-4F07-B47B-050366DB5E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2055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ABD4C-D71F-44B3-B0F3-18175163A434}" type="datetimeFigureOut">
              <a:rPr lang="en-IN" smtClean="0"/>
              <a:t>30-04-2020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1066C-3D21-4F07-B47B-050366DB5E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75667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dip/concept_of_bits_per_pixel.htm" TargetMode="External"/><Relationship Id="rId2" Type="http://schemas.openxmlformats.org/officeDocument/2006/relationships/hyperlink" Target="http://homepages.inf.ed.ac.uk/rbf/HIPR2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tnext.io/bits-to-bitmaps-a-simple-walkthrough-of-bmp-image-format-765dc6857393" TargetMode="External"/><Relationship Id="rId5" Type="http://schemas.openxmlformats.org/officeDocument/2006/relationships/hyperlink" Target="https://github.com/jkaramichos/bmp_image" TargetMode="External"/><Relationship Id="rId4" Type="http://schemas.openxmlformats.org/officeDocument/2006/relationships/hyperlink" Target="https://github.com/abhijitnathwani/image-processing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7D6FA-0A2B-469A-8991-B5314DC70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017" y="230819"/>
            <a:ext cx="11239130" cy="491823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Comic Sans MS" panose="030F0702030302020204" pitchFamily="66" charset="0"/>
              </a:rPr>
              <a:t>  </a:t>
            </a:r>
            <a:r>
              <a:rPr lang="en-US" sz="6700" b="1" dirty="0">
                <a:solidFill>
                  <a:srgbClr val="FF0000"/>
                </a:solidFill>
                <a:latin typeface="Comic Sans MS" panose="030F0702030302020204" pitchFamily="66" charset="0"/>
              </a:rPr>
              <a:t>IMAGE</a:t>
            </a:r>
            <a:r>
              <a:rPr lang="en-US" sz="6700" b="1" dirty="0">
                <a:solidFill>
                  <a:srgbClr val="00B0F0"/>
                </a:solidFill>
                <a:latin typeface="Comic Sans MS" panose="030F0702030302020204" pitchFamily="66" charset="0"/>
              </a:rPr>
              <a:t> </a:t>
            </a:r>
            <a:r>
              <a:rPr lang="en-US" sz="6700" b="1" dirty="0">
                <a:solidFill>
                  <a:srgbClr val="FFFF00"/>
                </a:solidFill>
                <a:latin typeface="Comic Sans MS" panose="030F0702030302020204" pitchFamily="66" charset="0"/>
              </a:rPr>
              <a:t>PROCESSING      </a:t>
            </a:r>
            <a:r>
              <a:rPr lang="en-US" sz="6700" b="1" dirty="0">
                <a:solidFill>
                  <a:srgbClr val="00B050"/>
                </a:solidFill>
                <a:latin typeface="Comic Sans MS" panose="030F0702030302020204" pitchFamily="66" charset="0"/>
              </a:rPr>
              <a:t>PROJECT</a:t>
            </a:r>
            <a:r>
              <a:rPr lang="en-US" sz="6700" b="1" dirty="0">
                <a:solidFill>
                  <a:srgbClr val="00B0F0"/>
                </a:solidFill>
                <a:latin typeface="Comic Sans MS" panose="030F0702030302020204" pitchFamily="66" charset="0"/>
              </a:rPr>
              <a:t> WORK</a:t>
            </a:r>
            <a:br>
              <a:rPr lang="en-US" sz="1800" b="1" dirty="0">
                <a:solidFill>
                  <a:srgbClr val="00B0F0"/>
                </a:solidFill>
                <a:latin typeface="Comic Sans MS" panose="030F0702030302020204" pitchFamily="66" charset="0"/>
              </a:rPr>
            </a:br>
            <a:br>
              <a:rPr lang="en-US" sz="1800" b="1" dirty="0">
                <a:solidFill>
                  <a:srgbClr val="00B0F0"/>
                </a:solidFill>
                <a:latin typeface="Comic Sans MS" panose="030F0702030302020204" pitchFamily="66" charset="0"/>
              </a:rPr>
            </a:br>
            <a:r>
              <a:rPr lang="en-US" sz="3600" b="1" dirty="0">
                <a:solidFill>
                  <a:srgbClr val="0070C0"/>
                </a:solidFill>
                <a:latin typeface="Comic Sans MS" panose="030F0702030302020204" pitchFamily="66" charset="0"/>
              </a:rPr>
              <a:t>“Using c-LANGUAGE”</a:t>
            </a:r>
            <a:br>
              <a:rPr lang="en-US" sz="6600" b="1" dirty="0">
                <a:solidFill>
                  <a:srgbClr val="00B0F0"/>
                </a:solidFill>
                <a:latin typeface="Comic Sans MS" panose="030F0702030302020204" pitchFamily="66" charset="0"/>
              </a:rPr>
            </a:br>
            <a:br>
              <a:rPr lang="en-US" sz="6600" b="1" dirty="0">
                <a:solidFill>
                  <a:srgbClr val="00B0F0"/>
                </a:solidFill>
                <a:latin typeface="Comic Sans MS" panose="030F0702030302020204" pitchFamily="66" charset="0"/>
              </a:rPr>
            </a:br>
            <a:endParaRPr lang="en-IN" sz="6600" b="1" dirty="0">
              <a:solidFill>
                <a:srgbClr val="00B0F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83F91F-CEDF-4D41-AB2F-4187A9A1DA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9953" y="3910616"/>
            <a:ext cx="11354540" cy="2716565"/>
          </a:xfrm>
        </p:spPr>
        <p:txBody>
          <a:bodyPr>
            <a:noAutofit/>
          </a:bodyPr>
          <a:lstStyle/>
          <a:p>
            <a:pPr algn="l"/>
            <a:r>
              <a:rPr lang="en-US" sz="24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SUBMITTED TO:                         SUBMITTED BY:</a:t>
            </a:r>
          </a:p>
          <a:p>
            <a:pPr algn="l"/>
            <a:r>
              <a:rPr lang="en-US" sz="2400" b="1" dirty="0">
                <a:solidFill>
                  <a:srgbClr val="00B050"/>
                </a:solidFill>
                <a:latin typeface="Comic Sans MS" panose="030F0702030302020204" pitchFamily="66" charset="0"/>
              </a:rPr>
              <a:t>DR. CHANDRA PRAKASH</a:t>
            </a:r>
            <a:r>
              <a:rPr 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                       1)</a:t>
            </a:r>
            <a:r>
              <a:rPr lang="en-US" sz="2400" b="1" dirty="0">
                <a:solidFill>
                  <a:schemeClr val="accent3"/>
                </a:solidFill>
                <a:latin typeface="Comic Sans MS" panose="030F0702030302020204" pitchFamily="66" charset="0"/>
              </a:rPr>
              <a:t>AYUSH YADAV</a:t>
            </a:r>
            <a:r>
              <a:rPr lang="en-US" sz="2400" b="1" dirty="0">
                <a:latin typeface="Comic Sans MS" panose="030F0702030302020204" pitchFamily="66" charset="0"/>
              </a:rPr>
              <a:t>(191220016)</a:t>
            </a:r>
          </a:p>
          <a:p>
            <a:r>
              <a:rPr 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                                                                 2)</a:t>
            </a:r>
            <a:r>
              <a:rPr lang="en-US" sz="2400" b="1" dirty="0">
                <a:solidFill>
                  <a:schemeClr val="accent3"/>
                </a:solidFill>
                <a:latin typeface="Comic Sans MS" panose="030F0702030302020204" pitchFamily="66" charset="0"/>
              </a:rPr>
              <a:t>RAYAN MAHFOOS</a:t>
            </a:r>
            <a:r>
              <a:rPr lang="en-US" sz="2400" b="1" dirty="0">
                <a:latin typeface="Comic Sans MS" panose="030F0702030302020204" pitchFamily="66" charset="0"/>
              </a:rPr>
              <a:t>(191220054)</a:t>
            </a:r>
            <a:r>
              <a:rPr 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       </a:t>
            </a:r>
          </a:p>
          <a:p>
            <a:r>
              <a:rPr 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                                                                 </a:t>
            </a:r>
            <a:r>
              <a:rPr lang="en-US" sz="24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BRANCH: </a:t>
            </a:r>
            <a:r>
              <a:rPr lang="en-US" sz="2400" b="1" dirty="0">
                <a:latin typeface="Comic Sans MS" panose="030F0702030302020204" pitchFamily="66" charset="0"/>
              </a:rPr>
              <a:t>ECE</a:t>
            </a:r>
          </a:p>
          <a:p>
            <a:r>
              <a:rPr lang="en-IN" sz="24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                                             </a:t>
            </a:r>
            <a:r>
              <a:rPr lang="en-IN" sz="2400" dirty="0">
                <a:latin typeface="Comic Sans MS" panose="030F0702030302020204" pitchFamily="66" charset="0"/>
              </a:rPr>
              <a:t>GROUP NO.: </a:t>
            </a:r>
            <a:r>
              <a:rPr lang="en-IN" sz="2400" b="1" dirty="0">
                <a:solidFill>
                  <a:srgbClr val="FF0000"/>
                </a:solidFill>
                <a:latin typeface="Comic Sans MS" panose="030F0702030302020204" pitchFamily="66" charset="0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2174350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118B-72BC-416B-9F1D-37E180A05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22" y="101899"/>
            <a:ext cx="11081658" cy="982318"/>
          </a:xfrm>
        </p:spPr>
        <p:txBody>
          <a:bodyPr>
            <a:normAutofit/>
          </a:bodyPr>
          <a:lstStyle/>
          <a:p>
            <a:pPr algn="l"/>
            <a:r>
              <a:rPr lang="en-IN" dirty="0">
                <a:latin typeface="Comic Sans MS" panose="030F0702030302020204" pitchFamily="66" charset="0"/>
              </a:rPr>
              <a:t>4) Negative of grayscale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D864B-DBBC-4A42-95CD-81E396D40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6" y="1084217"/>
            <a:ext cx="11918302" cy="498068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mic Sans MS" panose="030F0702030302020204" pitchFamily="66" charset="0"/>
              </a:rPr>
              <a:t>The function “negative()” converts the grayscale image into the negative where the lighter areas of the image appears darker and darker area of the image appear to be lighter.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mic Sans MS" panose="030F0702030302020204" pitchFamily="66" charset="0"/>
              </a:rPr>
              <a:t>LOGIC:</a:t>
            </a:r>
          </a:p>
          <a:p>
            <a:pPr marL="0" indent="0">
              <a:buNone/>
            </a:pPr>
            <a:r>
              <a:rPr lang="en-US" dirty="0">
                <a:latin typeface="Comic Sans MS" panose="030F0702030302020204" pitchFamily="66" charset="0"/>
              </a:rPr>
              <a:t>we simply subtract the pixel value from 255 to get the opposite color.</a:t>
            </a:r>
          </a:p>
          <a:p>
            <a:pPr marL="0" indent="0">
              <a:buNone/>
            </a:pPr>
            <a:r>
              <a:rPr lang="en-US" sz="1100" dirty="0">
                <a:latin typeface="Comic Sans MS" panose="030F0702030302020204" pitchFamily="66" charset="0"/>
              </a:rPr>
              <a:t>for(int  </a:t>
            </a:r>
            <a:r>
              <a:rPr lang="en-US" sz="1100" dirty="0" err="1">
                <a:latin typeface="Comic Sans MS" panose="030F0702030302020204" pitchFamily="66" charset="0"/>
              </a:rPr>
              <a:t>i</a:t>
            </a:r>
            <a:r>
              <a:rPr lang="en-US" sz="1100" dirty="0">
                <a:latin typeface="Comic Sans MS" panose="030F0702030302020204" pitchFamily="66" charset="0"/>
              </a:rPr>
              <a:t> = 0; </a:t>
            </a:r>
            <a:r>
              <a:rPr lang="en-US" sz="1100" dirty="0" err="1">
                <a:latin typeface="Comic Sans MS" panose="030F0702030302020204" pitchFamily="66" charset="0"/>
              </a:rPr>
              <a:t>i</a:t>
            </a:r>
            <a:r>
              <a:rPr lang="en-US" sz="1100" dirty="0">
                <a:latin typeface="Comic Sans MS" panose="030F0702030302020204" pitchFamily="66" charset="0"/>
              </a:rPr>
              <a:t> &lt; height; </a:t>
            </a:r>
            <a:r>
              <a:rPr lang="en-US" sz="1100" dirty="0" err="1">
                <a:latin typeface="Comic Sans MS" panose="030F0702030302020204" pitchFamily="66" charset="0"/>
              </a:rPr>
              <a:t>i</a:t>
            </a:r>
            <a:r>
              <a:rPr lang="en-US" sz="1100" dirty="0">
                <a:latin typeface="Comic Sans MS" panose="030F0702030302020204" pitchFamily="66" charset="0"/>
              </a:rPr>
              <a:t>++)</a:t>
            </a:r>
          </a:p>
          <a:p>
            <a:pPr marL="0" indent="0">
              <a:buNone/>
            </a:pPr>
            <a:r>
              <a:rPr lang="en-US" sz="1100" dirty="0">
                <a:latin typeface="Comic Sans MS" panose="030F0702030302020204" pitchFamily="66" charset="0"/>
              </a:rPr>
              <a:t>{</a:t>
            </a:r>
          </a:p>
          <a:p>
            <a:pPr marL="0" indent="0">
              <a:buNone/>
            </a:pPr>
            <a:r>
              <a:rPr lang="en-US" sz="1100" dirty="0">
                <a:latin typeface="Comic Sans MS" panose="030F0702030302020204" pitchFamily="66" charset="0"/>
              </a:rPr>
              <a:t>     for(int j = 0; j &lt; width; j++)                                                                </a:t>
            </a:r>
            <a:r>
              <a:rPr lang="en-US" sz="2400" dirty="0">
                <a:latin typeface="Comic Sans MS" panose="030F0702030302020204" pitchFamily="66" charset="0"/>
              </a:rPr>
              <a:t>INPUT:</a:t>
            </a:r>
            <a:r>
              <a:rPr lang="en-US" sz="1100" dirty="0">
                <a:latin typeface="Comic Sans MS" panose="030F0702030302020204" pitchFamily="66" charset="0"/>
              </a:rPr>
              <a:t>                                                              </a:t>
            </a:r>
            <a:r>
              <a:rPr lang="en-US" sz="2400" dirty="0">
                <a:latin typeface="Comic Sans MS" panose="030F0702030302020204" pitchFamily="66" charset="0"/>
              </a:rPr>
              <a:t>OUTPUT:</a:t>
            </a:r>
          </a:p>
          <a:p>
            <a:pPr marL="0" indent="0">
              <a:buNone/>
            </a:pPr>
            <a:r>
              <a:rPr lang="en-US" sz="1100" dirty="0">
                <a:latin typeface="Comic Sans MS" panose="030F0702030302020204" pitchFamily="66" charset="0"/>
              </a:rPr>
              <a:t>     {   </a:t>
            </a:r>
          </a:p>
          <a:p>
            <a:pPr marL="0" indent="0">
              <a:buNone/>
            </a:pPr>
            <a:r>
              <a:rPr lang="en-US" sz="1100" dirty="0">
                <a:latin typeface="Comic Sans MS" panose="030F0702030302020204" pitchFamily="66" charset="0"/>
              </a:rPr>
              <a:t>       </a:t>
            </a:r>
            <a:r>
              <a:rPr lang="en-US" sz="1100" dirty="0">
                <a:solidFill>
                  <a:srgbClr val="FFFF00"/>
                </a:solidFill>
                <a:latin typeface="Comic Sans MS" panose="030F0702030302020204" pitchFamily="66" charset="0"/>
              </a:rPr>
              <a:t>oData[</a:t>
            </a:r>
            <a:r>
              <a:rPr lang="en-US" sz="1100" dirty="0" err="1">
                <a:solidFill>
                  <a:srgbClr val="FFFF00"/>
                </a:solidFill>
                <a:latin typeface="Comic Sans MS" panose="030F0702030302020204" pitchFamily="66" charset="0"/>
              </a:rPr>
              <a:t>i</a:t>
            </a:r>
            <a:r>
              <a:rPr lang="en-US" sz="1100" dirty="0">
                <a:solidFill>
                  <a:srgbClr val="FFFF00"/>
                </a:solidFill>
                <a:latin typeface="Comic Sans MS" panose="030F0702030302020204" pitchFamily="66" charset="0"/>
              </a:rPr>
              <a:t>*width + j] = 255 - iData[</a:t>
            </a:r>
            <a:r>
              <a:rPr lang="en-US" sz="1100" dirty="0" err="1">
                <a:solidFill>
                  <a:srgbClr val="FFFF00"/>
                </a:solidFill>
                <a:latin typeface="Comic Sans MS" panose="030F0702030302020204" pitchFamily="66" charset="0"/>
              </a:rPr>
              <a:t>i</a:t>
            </a:r>
            <a:r>
              <a:rPr lang="en-US" sz="1100" dirty="0">
                <a:solidFill>
                  <a:srgbClr val="FFFF00"/>
                </a:solidFill>
                <a:latin typeface="Comic Sans MS" panose="030F0702030302020204" pitchFamily="66" charset="0"/>
              </a:rPr>
              <a:t>*width + j];</a:t>
            </a:r>
          </a:p>
          <a:p>
            <a:pPr marL="0" indent="0">
              <a:buNone/>
            </a:pPr>
            <a:r>
              <a:rPr lang="en-US" sz="1100" dirty="0">
                <a:latin typeface="Comic Sans MS" panose="030F0702030302020204" pitchFamily="66" charset="0"/>
              </a:rPr>
              <a:t>     }</a:t>
            </a:r>
          </a:p>
          <a:p>
            <a:pPr marL="0" indent="0">
              <a:buNone/>
            </a:pPr>
            <a:r>
              <a:rPr lang="en-US" sz="1100" dirty="0">
                <a:latin typeface="Comic Sans MS" panose="030F0702030302020204" pitchFamily="66" charset="0"/>
              </a:rPr>
              <a:t>}</a:t>
            </a:r>
          </a:p>
          <a:p>
            <a:pPr marL="0" indent="0">
              <a:buNone/>
            </a:pPr>
            <a:endParaRPr lang="en-US" sz="11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US" sz="1100" dirty="0">
                <a:latin typeface="Comic Sans MS" panose="030F0702030302020204" pitchFamily="66" charset="0"/>
              </a:rPr>
              <a:t>                                                                                                                                                                                       -------&gt;</a:t>
            </a:r>
          </a:p>
          <a:p>
            <a:pPr marL="0" indent="0">
              <a:buNone/>
            </a:pPr>
            <a:r>
              <a:rPr lang="en-US" dirty="0">
                <a:latin typeface="Comic Sans MS" panose="030F0702030302020204" pitchFamily="66" charset="0"/>
              </a:rPr>
              <a:t> </a:t>
            </a:r>
            <a:endParaRPr lang="en-IN" dirty="0">
              <a:latin typeface="Comic Sans MS" panose="030F0702030302020204" pitchFamily="66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778EFB-2D5F-41DC-B9BA-ADC082766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993" y="4007772"/>
            <a:ext cx="2650482" cy="2650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586F30-9F7B-43E2-8ED3-925ABD549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708" y="4007772"/>
            <a:ext cx="2650482" cy="265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78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DFA3B-A01D-4297-B3E0-E01E63EB4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46" y="111230"/>
            <a:ext cx="8610600" cy="840492"/>
          </a:xfrm>
        </p:spPr>
        <p:txBody>
          <a:bodyPr>
            <a:normAutofit/>
          </a:bodyPr>
          <a:lstStyle/>
          <a:p>
            <a:pPr algn="l"/>
            <a:r>
              <a:rPr lang="en-IN" sz="3600" b="1" dirty="0">
                <a:solidFill>
                  <a:srgbClr val="00B0F0"/>
                </a:solidFill>
                <a:latin typeface="Comic Sans MS" panose="030F0702030302020204" pitchFamily="66" charset="0"/>
              </a:rPr>
              <a:t>5) Cropping the image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E7766-EA5B-4220-8F3D-86C8A1A27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593" y="831358"/>
            <a:ext cx="11397342" cy="591541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mic Sans MS" panose="030F0702030302020204" pitchFamily="66" charset="0"/>
              </a:rPr>
              <a:t>The function “crop(int ULr,int ULc,intLRr,intLRc)” resizes the image to get required size it accepts the four argument the coordinates of Upper Left row &amp; column and Lower Right row &amp;column from here the height and width of final image is obtained.</a:t>
            </a:r>
          </a:p>
          <a:p>
            <a:pPr marL="0" indent="0">
              <a:buNone/>
            </a:pPr>
            <a:r>
              <a:rPr lang="en-US" dirty="0">
                <a:latin typeface="Comic Sans MS" panose="030F0702030302020204" pitchFamily="66" charset="0"/>
              </a:rPr>
              <a:t>LOGIC: </a:t>
            </a:r>
          </a:p>
          <a:p>
            <a:pPr marL="0" indent="0">
              <a:buNone/>
            </a:pPr>
            <a:r>
              <a:rPr lang="en-US" dirty="0">
                <a:latin typeface="Comic Sans MS" panose="030F0702030302020204" pitchFamily="66" charset="0"/>
              </a:rPr>
              <a:t>we modify the header to the bmp image  to the required height &amp; width  and then operate the two loop up to the size of final image which will print the image to a new file </a:t>
            </a:r>
          </a:p>
          <a:p>
            <a:pPr marL="0" indent="0">
              <a:buNone/>
            </a:pPr>
            <a:r>
              <a:rPr lang="en-US" sz="1100" dirty="0">
                <a:latin typeface="Comic Sans MS" panose="030F0702030302020204" pitchFamily="66" charset="0"/>
              </a:rPr>
              <a:t>           *(int*)&amp;header[18]=resizewidth;       //newwidth</a:t>
            </a:r>
          </a:p>
          <a:p>
            <a:pPr marL="0" indent="0">
              <a:buNone/>
            </a:pPr>
            <a:r>
              <a:rPr lang="en-US" sz="1100" dirty="0">
                <a:latin typeface="Comic Sans MS" panose="030F0702030302020204" pitchFamily="66" charset="0"/>
              </a:rPr>
              <a:t>           *(int*)&amp;header[22]=resizeheight;      //newheight</a:t>
            </a:r>
          </a:p>
          <a:p>
            <a:pPr marL="0" indent="0">
              <a:buNone/>
            </a:pPr>
            <a:r>
              <a:rPr lang="en-US" sz="1100" dirty="0">
                <a:latin typeface="Comic Sans MS" panose="030F0702030302020204" pitchFamily="66" charset="0"/>
              </a:rPr>
              <a:t> </a:t>
            </a:r>
          </a:p>
          <a:p>
            <a:pPr marL="0" indent="0">
              <a:buNone/>
            </a:pPr>
            <a:endParaRPr lang="en-US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US" dirty="0">
                <a:latin typeface="Comic Sans MS" panose="030F0702030302020204" pitchFamily="66" charset="0"/>
              </a:rPr>
              <a:t>SAMPLES:</a:t>
            </a:r>
          </a:p>
          <a:p>
            <a:pPr marL="0" indent="0">
              <a:buNone/>
            </a:pPr>
            <a:endParaRPr lang="en-US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US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US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US" dirty="0">
                <a:latin typeface="Comic Sans MS" panose="030F0702030302020204" pitchFamily="66" charset="0"/>
              </a:rPr>
              <a:t>                                200X200        336X44             256X156                 453X384</a:t>
            </a:r>
            <a:endParaRPr lang="en-IN" dirty="0">
              <a:latin typeface="Comic Sans MS" panose="030F0702030302020204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17571C-5EFF-4462-941C-6EF9C7FDC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440" y="4294398"/>
            <a:ext cx="1904762" cy="19047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7CBFCB-0E33-4B93-8F3B-B878E967C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857" y="3429000"/>
            <a:ext cx="2361441" cy="27857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67C613D-3727-4D90-BEA7-04BB3ADF3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494" y="4662397"/>
            <a:ext cx="2521869" cy="15367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81DA2D2-A20B-44A3-BC73-BEA55968B3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717" y="3593793"/>
            <a:ext cx="343222" cy="262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154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DA273-A485-4369-A10C-817A0A06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062" y="157883"/>
            <a:ext cx="11865428" cy="1040601"/>
          </a:xfrm>
        </p:spPr>
        <p:txBody>
          <a:bodyPr>
            <a:normAutofit/>
          </a:bodyPr>
          <a:lstStyle/>
          <a:p>
            <a:pPr algn="l"/>
            <a:r>
              <a:rPr lang="en-IN" sz="2800" b="1" dirty="0">
                <a:solidFill>
                  <a:srgbClr val="00B050"/>
                </a:solidFill>
                <a:latin typeface="Comic Sans MS" panose="030F0702030302020204" pitchFamily="66" charset="0"/>
              </a:rPr>
              <a:t>6) To flip in Horizontal and Vertical 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001EA-3DFC-4A94-9872-BB40EC492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510" y="1198484"/>
            <a:ext cx="12126686" cy="544721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mic Sans MS" panose="030F0702030302020204" pitchFamily="66" charset="0"/>
              </a:rPr>
              <a:t>The function flips the image along vertically (y –axis) &amp; along horizontally (x-axis)</a:t>
            </a:r>
          </a:p>
          <a:p>
            <a:pPr marL="0" indent="0">
              <a:buNone/>
            </a:pPr>
            <a:r>
              <a:rPr lang="en-US" dirty="0">
                <a:latin typeface="Comic Sans MS" panose="030F0702030302020204" pitchFamily="66" charset="0"/>
              </a:rPr>
              <a:t>LOGIC:</a:t>
            </a:r>
          </a:p>
          <a:p>
            <a:pPr marL="457200" indent="-457200">
              <a:buAutoNum type="arabicPeriod"/>
            </a:pPr>
            <a:r>
              <a:rPr lang="en-US" dirty="0">
                <a:latin typeface="Comic Sans MS" panose="030F0702030302020204" pitchFamily="66" charset="0"/>
              </a:rPr>
              <a:t>To flip along Y-axis we exchange the pixel contents of 1</a:t>
            </a:r>
            <a:r>
              <a:rPr lang="en-US" baseline="30000" dirty="0">
                <a:latin typeface="Comic Sans MS" panose="030F0702030302020204" pitchFamily="66" charset="0"/>
              </a:rPr>
              <a:t>st</a:t>
            </a:r>
            <a:r>
              <a:rPr lang="en-US" dirty="0">
                <a:latin typeface="Comic Sans MS" panose="030F0702030302020204" pitchFamily="66" charset="0"/>
              </a:rPr>
              <a:t> column with the last column.</a:t>
            </a:r>
          </a:p>
          <a:p>
            <a:pPr marL="457200" indent="-457200">
              <a:buAutoNum type="arabicPeriod"/>
            </a:pPr>
            <a:r>
              <a:rPr lang="en-US" dirty="0">
                <a:latin typeface="Comic Sans MS" panose="030F0702030302020204" pitchFamily="66" charset="0"/>
              </a:rPr>
              <a:t>To flip along X-axis we exchange the pixel content of 1</a:t>
            </a:r>
            <a:r>
              <a:rPr lang="en-US" baseline="30000" dirty="0">
                <a:latin typeface="Comic Sans MS" panose="030F0702030302020204" pitchFamily="66" charset="0"/>
              </a:rPr>
              <a:t>st</a:t>
            </a:r>
            <a:r>
              <a:rPr lang="en-US" dirty="0">
                <a:latin typeface="Comic Sans MS" panose="030F0702030302020204" pitchFamily="66" charset="0"/>
              </a:rPr>
              <a:t> row with the last row.</a:t>
            </a:r>
          </a:p>
          <a:p>
            <a:pPr marL="0" indent="0">
              <a:buNone/>
            </a:pPr>
            <a:endParaRPr lang="en-IN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IN" dirty="0">
                <a:latin typeface="Comic Sans MS" panose="030F0702030302020204" pitchFamily="66" charset="0"/>
              </a:rPr>
              <a:t>SAMPLE:</a:t>
            </a:r>
          </a:p>
          <a:p>
            <a:pPr marL="0" indent="0">
              <a:buNone/>
            </a:pPr>
            <a:endParaRPr lang="en-IN" sz="18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IN" sz="1800" dirty="0">
                <a:latin typeface="Comic Sans MS" panose="030F0702030302020204" pitchFamily="66" charset="0"/>
              </a:rPr>
              <a:t>INPUT-1                VERTICALLY      HORIZONTALLY       INPUT-2              VERTICALLY   HORIZONTALLY</a:t>
            </a:r>
          </a:p>
          <a:p>
            <a:pPr marL="0" indent="0">
              <a:buNone/>
            </a:pPr>
            <a:endParaRPr lang="en-IN" sz="18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IN" sz="18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IN" sz="1800" dirty="0">
                <a:latin typeface="Comic Sans MS" panose="030F0702030302020204" pitchFamily="66" charset="0"/>
              </a:rPr>
              <a:t>                          </a:t>
            </a:r>
            <a:r>
              <a:rPr lang="en-IN" sz="1800" dirty="0">
                <a:latin typeface="Comic Sans MS" panose="030F0702030302020204" pitchFamily="66" charset="0"/>
                <a:sym typeface="Wingdings" panose="05000000000000000000" pitchFamily="2" charset="2"/>
              </a:rPr>
              <a:t>                                                                                       </a:t>
            </a:r>
            <a:endParaRPr lang="en-IN" sz="18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IN" sz="1800" dirty="0">
              <a:latin typeface="Comic Sans MS" panose="030F0702030302020204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013DF-713A-4E59-826F-94C074053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041" y="4525974"/>
            <a:ext cx="1601782" cy="16017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9F38C7-2C11-4944-BA92-3429AEEE0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756" y="4516965"/>
            <a:ext cx="1601782" cy="16017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7D22A8-19FC-473F-9472-2CFE277AEA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09" y="4516965"/>
            <a:ext cx="1601782" cy="16017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4523F6-F3E3-4664-A313-D0A8B6027D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0057" y="4525974"/>
            <a:ext cx="1601782" cy="16017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3E502F-65F1-4A37-9D83-AE89663265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422" y="4525974"/>
            <a:ext cx="1601782" cy="16017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A1460F-BC42-414F-ADDB-FEEB595E7E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891" y="4525974"/>
            <a:ext cx="1601782" cy="160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62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E8FE1-7F28-44D5-9427-165B1F712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367" y="176544"/>
            <a:ext cx="11520195" cy="782244"/>
          </a:xfrm>
        </p:spPr>
        <p:txBody>
          <a:bodyPr>
            <a:normAutofit/>
          </a:bodyPr>
          <a:lstStyle/>
          <a:p>
            <a:pPr algn="l"/>
            <a:r>
              <a:rPr lang="en-IN" sz="2400" b="1" dirty="0">
                <a:solidFill>
                  <a:srgbClr val="FFFF00"/>
                </a:solidFill>
                <a:latin typeface="Comic Sans MS" panose="030F0702030302020204" pitchFamily="66" charset="0"/>
              </a:rPr>
              <a:t>7) To calculate average grey level of image</a:t>
            </a:r>
            <a:endParaRPr lang="en-IN" sz="2400" b="1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56B79-B428-4379-BD52-10FF0020D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177" y="994298"/>
            <a:ext cx="11533646" cy="579368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mic Sans MS" panose="030F0702030302020204" pitchFamily="66" charset="0"/>
              </a:rPr>
              <a:t>The function “meangray()” tells about the average gray level value of the image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mic Sans MS" panose="030F0702030302020204" pitchFamily="66" charset="0"/>
              </a:rPr>
              <a:t>LOGIC:</a:t>
            </a:r>
          </a:p>
          <a:p>
            <a:pPr marL="0" indent="0">
              <a:buNone/>
            </a:pPr>
            <a:r>
              <a:rPr lang="en-US" dirty="0">
                <a:latin typeface="Comic Sans MS" panose="030F0702030302020204" pitchFamily="66" charset="0"/>
              </a:rPr>
              <a:t>It adds the pixel value of every pixel in a separate variable and then divides it with the size of the image to get the output and stores it in the FILE “meangray.txt”.</a:t>
            </a:r>
          </a:p>
          <a:p>
            <a:pPr marL="0" indent="0">
              <a:buNone/>
            </a:pPr>
            <a:endParaRPr lang="en-US" sz="11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US" sz="1100" dirty="0">
                <a:latin typeface="Comic Sans MS" panose="030F0702030302020204" pitchFamily="66" charset="0"/>
              </a:rPr>
              <a:t>for(int k=0;k&lt;height;k++)			</a:t>
            </a:r>
          </a:p>
          <a:p>
            <a:pPr marL="0" indent="0">
              <a:buNone/>
            </a:pPr>
            <a:r>
              <a:rPr lang="en-US" sz="1100" dirty="0">
                <a:latin typeface="Comic Sans MS" panose="030F0702030302020204" pitchFamily="66" charset="0"/>
              </a:rPr>
              <a:t>{  for(int j=0;j&lt;width;j++)</a:t>
            </a:r>
          </a:p>
          <a:p>
            <a:pPr marL="0" indent="0">
              <a:buNone/>
            </a:pPr>
            <a:r>
              <a:rPr lang="en-US" sz="1100" dirty="0">
                <a:latin typeface="Comic Sans MS" panose="030F0702030302020204" pitchFamily="66" charset="0"/>
              </a:rPr>
              <a:t>   </a:t>
            </a:r>
            <a:r>
              <a:rPr lang="en-US" sz="1100" dirty="0">
                <a:solidFill>
                  <a:srgbClr val="FFFF00"/>
                </a:solidFill>
                <a:latin typeface="Comic Sans MS" panose="030F0702030302020204" pitchFamily="66" charset="0"/>
              </a:rPr>
              <a:t>count=count+(int)space[k][j];</a:t>
            </a:r>
          </a:p>
          <a:p>
            <a:pPr marL="0" indent="0">
              <a:buNone/>
            </a:pPr>
            <a:r>
              <a:rPr lang="en-US" sz="1100" dirty="0">
                <a:latin typeface="Comic Sans MS" panose="030F0702030302020204" pitchFamily="66" charset="0"/>
              </a:rPr>
              <a:t>}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FFFF00"/>
                </a:solidFill>
                <a:latin typeface="Comic Sans MS" panose="030F0702030302020204" pitchFamily="66" charset="0"/>
              </a:rPr>
              <a:t>count=count/size;                                                               </a:t>
            </a:r>
            <a:r>
              <a:rPr lang="en-US" sz="2400" dirty="0">
                <a:latin typeface="Comic Sans MS" panose="030F0702030302020204" pitchFamily="66" charset="0"/>
              </a:rPr>
              <a:t>INPUT:                             OUTPUT:</a:t>
            </a:r>
          </a:p>
          <a:p>
            <a:pPr marL="0" indent="0">
              <a:buNone/>
            </a:pPr>
            <a:endParaRPr lang="en-US" sz="32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US" sz="3200" dirty="0">
                <a:latin typeface="Comic Sans MS" panose="030F0702030302020204" pitchFamily="66" charset="0"/>
              </a:rPr>
              <a:t>EXAMPLE:</a:t>
            </a:r>
            <a:endParaRPr lang="en-IN" sz="3200" dirty="0">
              <a:latin typeface="Comic Sans MS" panose="030F0702030302020204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87A388-CAE1-42BF-A390-5D3A28A41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195" y="4417963"/>
            <a:ext cx="2263494" cy="22634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B6B949-BB4B-4D3E-9BDE-458671CE2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775" y="4417963"/>
            <a:ext cx="3478910" cy="200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54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97F15-19D3-4EDD-B131-F66E3CB4E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49406"/>
          </a:xfrm>
        </p:spPr>
        <p:txBody>
          <a:bodyPr>
            <a:normAutofit/>
          </a:bodyPr>
          <a:lstStyle/>
          <a:p>
            <a:pPr algn="l"/>
            <a:r>
              <a:rPr lang="en-IN" sz="2700" b="1" dirty="0">
                <a:solidFill>
                  <a:srgbClr val="00B0F0"/>
                </a:solidFill>
                <a:latin typeface="Comic Sans MS" panose="030F0702030302020204" pitchFamily="66" charset="0"/>
              </a:rPr>
              <a:t>8) To convert grayscale image to binary(0,1) in Text file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A891A-F2E1-487C-A022-2E484DA5B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233" y="1147666"/>
            <a:ext cx="11160967" cy="5071020"/>
          </a:xfrm>
        </p:spPr>
        <p:txBody>
          <a:bodyPr/>
          <a:lstStyle/>
          <a:p>
            <a:pPr marL="0" indent="0">
              <a:buNone/>
            </a:pPr>
            <a:r>
              <a:rPr lang="en-IN" sz="2400" dirty="0">
                <a:latin typeface="Comic Sans MS" panose="030F0702030302020204" pitchFamily="66" charset="0"/>
              </a:rPr>
              <a:t>This function convert the grayscale image into the binary format(0,1) to a text FILE.</a:t>
            </a:r>
          </a:p>
          <a:p>
            <a:pPr marL="0" indent="0">
              <a:buNone/>
            </a:pPr>
            <a:r>
              <a:rPr lang="en-IN" sz="2400" dirty="0">
                <a:solidFill>
                  <a:srgbClr val="FFFF00"/>
                </a:solidFill>
                <a:latin typeface="Comic Sans MS" panose="030F0702030302020204" pitchFamily="66" charset="0"/>
              </a:rPr>
              <a:t>Logic:</a:t>
            </a:r>
          </a:p>
          <a:p>
            <a:pPr marL="0" indent="0">
              <a:buNone/>
            </a:pPr>
            <a:r>
              <a:rPr lang="en-IN" sz="2400" dirty="0">
                <a:latin typeface="Comic Sans MS" panose="030F0702030302020204" pitchFamily="66" charset="0"/>
              </a:rPr>
              <a:t>If the pixel value at a particular location is more then threshold(128) value the function will assign it “1”value else “0” value</a:t>
            </a:r>
            <a:r>
              <a:rPr lang="en-IN" sz="2400" dirty="0"/>
              <a:t>.</a:t>
            </a:r>
          </a:p>
          <a:p>
            <a:pPr marL="0" indent="0">
              <a:buNone/>
            </a:pPr>
            <a:r>
              <a:rPr lang="en-IN" sz="2400" dirty="0"/>
              <a:t>sample:</a:t>
            </a:r>
          </a:p>
          <a:p>
            <a:pPr marL="0" indent="0">
              <a:buNone/>
            </a:pPr>
            <a:r>
              <a:rPr lang="en-IN" sz="2400" dirty="0"/>
              <a:t>INPUT:                                             OUTPUT: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B66806-5805-4B36-94D7-135CC8A41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33" y="4063620"/>
            <a:ext cx="2313687" cy="2313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5C0ABB-ABD2-499D-B62A-36F31B2A6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693" y="4063619"/>
            <a:ext cx="3903863" cy="23136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C96AF6-FBEE-414F-BEF8-962E7C5D20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195" y="4081783"/>
            <a:ext cx="1709906" cy="2295524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614164-9653-4B79-957B-7E4EE9071807}"/>
              </a:ext>
            </a:extLst>
          </p:cNvPr>
          <p:cNvCxnSpPr/>
          <p:nvPr/>
        </p:nvCxnSpPr>
        <p:spPr>
          <a:xfrm flipH="1">
            <a:off x="5561045" y="4063619"/>
            <a:ext cx="2347648" cy="321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C393CAA-88F0-4C6F-BE5E-1CF6A60D25FF}"/>
              </a:ext>
            </a:extLst>
          </p:cNvPr>
          <p:cNvCxnSpPr/>
          <p:nvPr/>
        </p:nvCxnSpPr>
        <p:spPr>
          <a:xfrm flipH="1" flipV="1">
            <a:off x="5551714" y="4655976"/>
            <a:ext cx="2356979" cy="172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4EDDF14-BBF0-4721-BBBC-5CB45D3C39A1}"/>
              </a:ext>
            </a:extLst>
          </p:cNvPr>
          <p:cNvSpPr/>
          <p:nvPr/>
        </p:nvSpPr>
        <p:spPr>
          <a:xfrm>
            <a:off x="5551713" y="4385388"/>
            <a:ext cx="317241" cy="2705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D3DBE0-95DA-4F0D-AD7D-6955AF7B569C}"/>
              </a:ext>
            </a:extLst>
          </p:cNvPr>
          <p:cNvCxnSpPr/>
          <p:nvPr/>
        </p:nvCxnSpPr>
        <p:spPr>
          <a:xfrm flipH="1">
            <a:off x="5868954" y="4236098"/>
            <a:ext cx="2039739" cy="149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3C7F3C7-FFFD-4894-9F31-3E68D04ED7BC}"/>
              </a:ext>
            </a:extLst>
          </p:cNvPr>
          <p:cNvCxnSpPr/>
          <p:nvPr/>
        </p:nvCxnSpPr>
        <p:spPr>
          <a:xfrm flipH="1" flipV="1">
            <a:off x="5868954" y="4655975"/>
            <a:ext cx="2039739" cy="1007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1740DA5B-2A2B-4C65-AF18-ECC3B5BA7F0B}"/>
              </a:ext>
            </a:extLst>
          </p:cNvPr>
          <p:cNvSpPr/>
          <p:nvPr/>
        </p:nvSpPr>
        <p:spPr>
          <a:xfrm>
            <a:off x="7908693" y="4063619"/>
            <a:ext cx="3903863" cy="22955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5555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2A0C1-3752-4906-93A2-E9D1DC4E5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367" y="176545"/>
            <a:ext cx="8610600" cy="551243"/>
          </a:xfrm>
        </p:spPr>
        <p:txBody>
          <a:bodyPr>
            <a:normAutofit/>
          </a:bodyPr>
          <a:lstStyle/>
          <a:p>
            <a:pPr algn="l"/>
            <a:r>
              <a:rPr lang="en-IN" sz="3200" b="1" dirty="0">
                <a:latin typeface="Comic Sans MS" panose="030F0702030302020204" pitchFamily="66" charset="0"/>
              </a:rPr>
              <a:t>9) Morphing 2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5CEC0-CC32-449B-98FA-42D6A839C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367" y="916267"/>
            <a:ext cx="11361576" cy="565248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mic Sans MS" panose="030F0702030302020204" pitchFamily="66" charset="0"/>
              </a:rPr>
              <a:t>The function “morph()” takes two image i.e. combine them into a single image by particular  ratio 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mic Sans MS" panose="030F0702030302020204" pitchFamily="66" charset="0"/>
              </a:rPr>
              <a:t>LOGIC:</a:t>
            </a:r>
          </a:p>
          <a:p>
            <a:pPr marL="0" indent="0">
              <a:buNone/>
            </a:pPr>
            <a:r>
              <a:rPr lang="en-US" dirty="0">
                <a:latin typeface="Comic Sans MS" panose="030F0702030302020204" pitchFamily="66" charset="0"/>
              </a:rPr>
              <a:t>The function adds the pixel of the both image to produce the output . Where value of “tt” is in the range(0,0.1….1)</a:t>
            </a:r>
          </a:p>
          <a:p>
            <a:pPr marL="0" indent="0">
              <a:buNone/>
            </a:pPr>
            <a:r>
              <a:rPr lang="en-US" sz="1200" dirty="0">
                <a:latin typeface="Comic Sans MS" panose="030F0702030302020204" pitchFamily="66" charset="0"/>
              </a:rPr>
              <a:t>for(int k=0;k&lt;height;k++)					</a:t>
            </a:r>
          </a:p>
          <a:p>
            <a:pPr marL="0" indent="0">
              <a:buNone/>
            </a:pPr>
            <a:r>
              <a:rPr lang="en-US" sz="1200" dirty="0">
                <a:latin typeface="Comic Sans MS" panose="030F0702030302020204" pitchFamily="66" charset="0"/>
              </a:rPr>
              <a:t>{  for(int j=0;j&lt;width;j++)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FFFF00"/>
                </a:solidFill>
                <a:latin typeface="Comic Sans MS" panose="030F0702030302020204" pitchFamily="66" charset="0"/>
              </a:rPr>
              <a:t>     r.space[k][j]=(1-tt)*r.space[k][j]+tt*r.spacex[k][j];</a:t>
            </a:r>
          </a:p>
          <a:p>
            <a:pPr marL="0" indent="0">
              <a:buNone/>
            </a:pPr>
            <a:r>
              <a:rPr lang="en-US" sz="1200" dirty="0">
                <a:latin typeface="Comic Sans MS" panose="030F0702030302020204" pitchFamily="66" charset="0"/>
              </a:rPr>
              <a:t>}</a:t>
            </a:r>
          </a:p>
          <a:p>
            <a:pPr marL="0" indent="0">
              <a:buNone/>
            </a:pPr>
            <a:r>
              <a:rPr lang="en-US" sz="1200" dirty="0">
                <a:latin typeface="Comic Sans MS" panose="030F0702030302020204" pitchFamily="66" charset="0"/>
              </a:rPr>
              <a:t>fwrite(r.space,sizeof(unsigned char),size,f);               </a:t>
            </a:r>
            <a:r>
              <a:rPr lang="en-US" sz="2000" dirty="0">
                <a:latin typeface="Comic Sans MS" panose="030F0702030302020204" pitchFamily="66" charset="0"/>
              </a:rPr>
              <a:t>INPUT                                                         OUTPUT</a:t>
            </a:r>
            <a:endParaRPr lang="en-US" sz="12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US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US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US" dirty="0">
                <a:latin typeface="Comic Sans MS" panose="030F0702030302020204" pitchFamily="66" charset="0"/>
              </a:rPr>
              <a:t>                                                                        +                              =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BA46DC-6773-4FED-8199-C2A835844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576" y="4432039"/>
            <a:ext cx="2136711" cy="2136711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379F22C-352E-4F7B-A782-2388F511B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530" y="4432039"/>
            <a:ext cx="2136709" cy="2138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53E47F-EA86-49CD-BB9F-738DB6E656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605" y="4432041"/>
            <a:ext cx="2136710" cy="213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499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C4613-7BBB-40CE-9FF9-2953747E5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649" y="120560"/>
            <a:ext cx="11277600" cy="812501"/>
          </a:xfrm>
        </p:spPr>
        <p:txBody>
          <a:bodyPr>
            <a:normAutofit/>
          </a:bodyPr>
          <a:lstStyle/>
          <a:p>
            <a:pPr algn="l"/>
            <a:r>
              <a:rPr lang="en-IN" b="1" dirty="0">
                <a:solidFill>
                  <a:srgbClr val="FFFF00"/>
                </a:solidFill>
                <a:latin typeface="Comic Sans MS" panose="030F0702030302020204" pitchFamily="66" charset="0"/>
              </a:rPr>
              <a:t>10) Getting the pixel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C6C5A-D2E5-402C-A0FB-8AD5E50D3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49" y="1093547"/>
            <a:ext cx="11464212" cy="5484535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latin typeface="Comic Sans MS" panose="030F0702030302020204" pitchFamily="66" charset="0"/>
              </a:rPr>
              <a:t>This function returns the pixel value at a particular row &amp; column coordinates this function works both on the grayscale and RGB image as well.</a:t>
            </a:r>
          </a:p>
          <a:p>
            <a:pPr marL="0" indent="0">
              <a:buNone/>
            </a:pPr>
            <a:r>
              <a:rPr lang="en-IN" dirty="0">
                <a:solidFill>
                  <a:srgbClr val="FFFF00"/>
                </a:solidFill>
                <a:latin typeface="Comic Sans MS" panose="030F0702030302020204" pitchFamily="66" charset="0"/>
              </a:rPr>
              <a:t>LOGIC:</a:t>
            </a:r>
          </a:p>
          <a:p>
            <a:pPr marL="0" indent="0">
              <a:buNone/>
            </a:pPr>
            <a:r>
              <a:rPr lang="en-IN" dirty="0">
                <a:latin typeface="Comic Sans MS" panose="030F0702030302020204" pitchFamily="66" charset="0"/>
              </a:rPr>
              <a:t>The function first read the image and then print the pixel value of the row &amp; column coordinates entered by the user in the text file “getpixel.txt”.</a:t>
            </a:r>
          </a:p>
          <a:p>
            <a:pPr marL="0" indent="0">
              <a:buNone/>
            </a:pPr>
            <a:r>
              <a:rPr lang="en-IN" dirty="0">
                <a:latin typeface="Comic Sans MS" panose="030F0702030302020204" pitchFamily="66" charset="0"/>
              </a:rPr>
              <a:t>     </a:t>
            </a:r>
            <a:r>
              <a:rPr lang="en-US" sz="1400" dirty="0">
                <a:solidFill>
                  <a:srgbClr val="FFFF00"/>
                </a:solidFill>
                <a:latin typeface="Comic Sans MS" panose="030F0702030302020204" pitchFamily="66" charset="0"/>
              </a:rPr>
              <a:t>fprintf(f,"pixel value at(%d,%d) is: %d",r,c,space[r][c]);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FF00"/>
                </a:solidFill>
                <a:latin typeface="Comic Sans MS" panose="030F0702030302020204" pitchFamily="66" charset="0"/>
              </a:rPr>
              <a:t> </a:t>
            </a:r>
          </a:p>
          <a:p>
            <a:pPr marL="0" indent="0">
              <a:buNone/>
            </a:pPr>
            <a:endParaRPr lang="en-IN" sz="1400" dirty="0">
              <a:solidFill>
                <a:srgbClr val="FFFF00"/>
              </a:solidFill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IN" sz="2000" dirty="0">
                <a:latin typeface="Comic Sans MS" panose="030F0702030302020204" pitchFamily="66" charset="0"/>
              </a:rPr>
              <a:t>   INPUT:                                            OUTPUT: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307A7-B856-4925-96C6-8A323CC79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43" y="4432041"/>
            <a:ext cx="1925242" cy="19252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C840BD-2C70-4497-B007-A4465D497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700" y="4472146"/>
            <a:ext cx="3202695" cy="184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832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5F62F-FA86-493D-988E-5010938FC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28" y="195205"/>
            <a:ext cx="8610600" cy="878993"/>
          </a:xfrm>
        </p:spPr>
        <p:txBody>
          <a:bodyPr>
            <a:normAutofit/>
          </a:bodyPr>
          <a:lstStyle/>
          <a:p>
            <a:pPr algn="l"/>
            <a:r>
              <a:rPr lang="en-IN" sz="3200" b="1" dirty="0">
                <a:solidFill>
                  <a:srgbClr val="00B0F0"/>
                </a:solidFill>
                <a:latin typeface="Comic Sans MS" panose="030F0702030302020204" pitchFamily="66" charset="0"/>
              </a:rPr>
              <a:t>11)Setting the pixel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6350E-9955-4805-AD38-C54D8E52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8" y="1188248"/>
            <a:ext cx="11223172" cy="5332277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latin typeface="Comic Sans MS" panose="030F0702030302020204" pitchFamily="66" charset="0"/>
              </a:rPr>
              <a:t>This function will set the custom pixel value at the particular location ,entered by the user, this operation is both functional for grayscale and RGB type bmp image</a:t>
            </a:r>
          </a:p>
          <a:p>
            <a:pPr marL="0" indent="0">
              <a:buNone/>
            </a:pPr>
            <a:r>
              <a:rPr lang="en-IN" dirty="0">
                <a:solidFill>
                  <a:srgbClr val="FFFF00"/>
                </a:solidFill>
                <a:latin typeface="Comic Sans MS" panose="030F0702030302020204" pitchFamily="66" charset="0"/>
              </a:rPr>
              <a:t>LOGIC:</a:t>
            </a:r>
          </a:p>
          <a:p>
            <a:pPr marL="0" indent="0">
              <a:buNone/>
            </a:pPr>
            <a:r>
              <a:rPr lang="en-IN" dirty="0">
                <a:latin typeface="Comic Sans MS" panose="030F0702030302020204" pitchFamily="66" charset="0"/>
              </a:rPr>
              <a:t>The function first read the image data then modify the particular pixel and then store it into the “setpix.txt” FILE.</a:t>
            </a:r>
          </a:p>
          <a:p>
            <a:pPr marL="0" indent="0">
              <a:buNone/>
            </a:pPr>
            <a:r>
              <a:rPr lang="en-US" sz="1200" dirty="0">
                <a:latin typeface="Comic Sans MS" panose="030F0702030302020204" pitchFamily="66" charset="0"/>
              </a:rPr>
              <a:t>if(bitDepth &lt;= 8)</a:t>
            </a:r>
          </a:p>
          <a:p>
            <a:pPr marL="0" indent="0">
              <a:buNone/>
            </a:pPr>
            <a:r>
              <a:rPr lang="en-US" sz="1200" dirty="0">
                <a:latin typeface="Comic Sans MS" panose="030F0702030302020204" pitchFamily="66" charset="0"/>
              </a:rPr>
              <a:t>{ fread(colorTable, sizeof(unsigned char), 1024, t);</a:t>
            </a:r>
          </a:p>
          <a:p>
            <a:pPr marL="0" indent="0">
              <a:buNone/>
            </a:pPr>
            <a:r>
              <a:rPr lang="en-US" sz="1200" dirty="0">
                <a:latin typeface="Comic Sans MS" panose="030F0702030302020204" pitchFamily="66" charset="0"/>
              </a:rPr>
              <a:t>  fread(space,sizeof(unsigned char),size,t);	//read image data</a:t>
            </a:r>
          </a:p>
          <a:p>
            <a:pPr marL="0" indent="0">
              <a:buNone/>
            </a:pPr>
            <a:r>
              <a:rPr lang="en-US" sz="1200" dirty="0">
                <a:latin typeface="Comic Sans MS" panose="030F0702030302020204" pitchFamily="66" charset="0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mic Sans MS" panose="030F0702030302020204" pitchFamily="66" charset="0"/>
              </a:rPr>
              <a:t>space[r][c]=value;</a:t>
            </a:r>
          </a:p>
          <a:p>
            <a:pPr marL="0" indent="0">
              <a:buNone/>
            </a:pPr>
            <a:r>
              <a:rPr lang="en-US" sz="1200" dirty="0">
                <a:latin typeface="Comic Sans MS" panose="030F0702030302020204" pitchFamily="66" charset="0"/>
              </a:rPr>
              <a:t>  fprintf(f,"Pixel value at (%d,%d) is : %d",r,c,space[r][c]);</a:t>
            </a:r>
            <a:endParaRPr lang="en-IN" sz="12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IN" sz="1200" dirty="0">
                <a:latin typeface="Comic Sans MS" panose="030F0702030302020204" pitchFamily="66" charset="0"/>
              </a:rPr>
              <a:t>}</a:t>
            </a:r>
          </a:p>
          <a:p>
            <a:pPr marL="0" indent="0">
              <a:buNone/>
            </a:pPr>
            <a:r>
              <a:rPr lang="en-IN" sz="1200" dirty="0">
                <a:latin typeface="Comic Sans MS" panose="030F0702030302020204" pitchFamily="66" charset="0"/>
              </a:rPr>
              <a:t>                                  INPUT-1                           OUTPUT:                                                               INPUT-2                         OUTPUT:</a:t>
            </a:r>
          </a:p>
          <a:p>
            <a:pPr marL="0" indent="0">
              <a:buNone/>
            </a:pPr>
            <a:r>
              <a:rPr lang="en-IN" sz="2000" dirty="0">
                <a:latin typeface="Comic Sans MS" panose="030F0702030302020204" pitchFamily="66" charset="0"/>
              </a:rPr>
              <a:t>EXAMPLE: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2BF362-B79E-4011-BCB3-E13733B1E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394" y="5144906"/>
            <a:ext cx="2705334" cy="14631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D1F2B6-8056-4B61-9329-4C21F5D9C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402" y="5146916"/>
            <a:ext cx="1515879" cy="15158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7403DE-6965-4641-9519-C880B63F44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385" y="5128493"/>
            <a:ext cx="2667231" cy="14631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4CC66A-2E14-4943-92DA-46289B2D9A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748" y="5118695"/>
            <a:ext cx="1515880" cy="151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04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58CF-B583-4D6D-A474-7EDB26314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6933"/>
            <a:ext cx="12624319" cy="1136781"/>
          </a:xfrm>
        </p:spPr>
        <p:txBody>
          <a:bodyPr>
            <a:normAutofit/>
          </a:bodyPr>
          <a:lstStyle/>
          <a:p>
            <a:pPr algn="l"/>
            <a:r>
              <a:rPr lang="en-IN" sz="3100" b="1" dirty="0">
                <a:solidFill>
                  <a:srgbClr val="00B0F0"/>
                </a:solidFill>
                <a:latin typeface="Comic Sans MS" panose="030F0702030302020204" pitchFamily="66" charset="0"/>
              </a:rPr>
              <a:t>12)Application of settingpixel() function (chess design)</a:t>
            </a:r>
            <a:endParaRPr lang="en-IN" b="1" dirty="0">
              <a:solidFill>
                <a:srgbClr val="00B0F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E4C42-A85B-497E-8F73-78820537A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753" y="1399592"/>
            <a:ext cx="10820400" cy="54584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>
                <a:latin typeface="Comic Sans MS" panose="030F0702030302020204" pitchFamily="66" charset="0"/>
              </a:rPr>
              <a:t>In this function it uses the feature of “setpixel()” and modify the image into a chess board design.</a:t>
            </a:r>
          </a:p>
          <a:p>
            <a:pPr marL="0" indent="0">
              <a:buNone/>
            </a:pPr>
            <a:r>
              <a:rPr lang="en-IN" dirty="0">
                <a:solidFill>
                  <a:srgbClr val="FFFF00"/>
                </a:solidFill>
                <a:latin typeface="Comic Sans MS" panose="030F0702030302020204" pitchFamily="66" charset="0"/>
              </a:rPr>
              <a:t>LOGIC:                                           </a:t>
            </a:r>
            <a:endParaRPr lang="en-IN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IN" sz="13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IN" sz="1100" dirty="0">
                <a:latin typeface="Comic Sans MS" panose="030F0702030302020204" pitchFamily="66" charset="0"/>
              </a:rPr>
              <a:t>//this logic is for grayscale image , for RGB consider the code</a:t>
            </a:r>
          </a:p>
          <a:p>
            <a:pPr marL="0" indent="0">
              <a:buNone/>
            </a:pPr>
            <a:r>
              <a:rPr lang="en-IN" sz="1100" dirty="0">
                <a:latin typeface="Comic Sans MS" panose="030F0702030302020204" pitchFamily="66" charset="0"/>
              </a:rPr>
              <a:t> while(z!=4)</a:t>
            </a:r>
          </a:p>
          <a:p>
            <a:pPr marL="0" indent="0">
              <a:buNone/>
            </a:pPr>
            <a:r>
              <a:rPr lang="en-IN" sz="1100" dirty="0">
                <a:latin typeface="Comic Sans MS" panose="030F0702030302020204" pitchFamily="66" charset="0"/>
              </a:rPr>
              <a:t>        {  while(</a:t>
            </a:r>
            <a:r>
              <a:rPr lang="en-IN" sz="1100" dirty="0" err="1">
                <a:latin typeface="Comic Sans MS" panose="030F0702030302020204" pitchFamily="66" charset="0"/>
              </a:rPr>
              <a:t>i</a:t>
            </a:r>
            <a:r>
              <a:rPr lang="en-IN" sz="1100" dirty="0">
                <a:latin typeface="Comic Sans MS" panose="030F0702030302020204" pitchFamily="66" charset="0"/>
              </a:rPr>
              <a:t>!=4)</a:t>
            </a:r>
          </a:p>
          <a:p>
            <a:pPr marL="0" indent="0">
              <a:buNone/>
            </a:pPr>
            <a:r>
              <a:rPr lang="en-IN" sz="1100" dirty="0">
                <a:latin typeface="Comic Sans MS" panose="030F0702030302020204" pitchFamily="66" charset="0"/>
              </a:rPr>
              <a:t>             { for(int k=</a:t>
            </a:r>
            <a:r>
              <a:rPr lang="en-IN" sz="1100" dirty="0" err="1">
                <a:latin typeface="Comic Sans MS" panose="030F0702030302020204" pitchFamily="66" charset="0"/>
              </a:rPr>
              <a:t>i</a:t>
            </a:r>
            <a:r>
              <a:rPr lang="en-IN" sz="1100" dirty="0">
                <a:latin typeface="Comic Sans MS" panose="030F0702030302020204" pitchFamily="66" charset="0"/>
              </a:rPr>
              <a:t>*128;k&lt;(</a:t>
            </a:r>
            <a:r>
              <a:rPr lang="en-IN" sz="1100" dirty="0" err="1">
                <a:latin typeface="Comic Sans MS" panose="030F0702030302020204" pitchFamily="66" charset="0"/>
              </a:rPr>
              <a:t>i</a:t>
            </a:r>
            <a:r>
              <a:rPr lang="en-IN" sz="1100" dirty="0">
                <a:latin typeface="Comic Sans MS" panose="030F0702030302020204" pitchFamily="66" charset="0"/>
              </a:rPr>
              <a:t>*128+64);k++)</a:t>
            </a:r>
          </a:p>
          <a:p>
            <a:pPr marL="0" indent="0">
              <a:buNone/>
            </a:pPr>
            <a:r>
              <a:rPr lang="en-IN" sz="1100" dirty="0">
                <a:latin typeface="Comic Sans MS" panose="030F0702030302020204" pitchFamily="66" charset="0"/>
              </a:rPr>
              <a:t>                  {  for(j=z*128;j&lt;(z*128+64);j++)</a:t>
            </a:r>
          </a:p>
          <a:p>
            <a:pPr marL="0" indent="0">
              <a:buNone/>
            </a:pPr>
            <a:r>
              <a:rPr lang="en-IN" sz="1100" dirty="0">
                <a:latin typeface="Comic Sans MS" panose="030F0702030302020204" pitchFamily="66" charset="0"/>
              </a:rPr>
              <a:t>                      {</a:t>
            </a:r>
          </a:p>
          <a:p>
            <a:pPr marL="0" indent="0">
              <a:buNone/>
            </a:pPr>
            <a:r>
              <a:rPr lang="en-IN" sz="1100" dirty="0">
                <a:latin typeface="Comic Sans MS" panose="030F0702030302020204" pitchFamily="66" charset="0"/>
              </a:rPr>
              <a:t>                          </a:t>
            </a:r>
            <a:r>
              <a:rPr lang="en-IN" sz="1100" dirty="0">
                <a:solidFill>
                  <a:srgbClr val="FFFF00"/>
                </a:solidFill>
                <a:latin typeface="Comic Sans MS" panose="030F0702030302020204" pitchFamily="66" charset="0"/>
              </a:rPr>
              <a:t>space[k][j]=space[j+64][k+64]=0;</a:t>
            </a:r>
          </a:p>
          <a:p>
            <a:pPr marL="0" indent="0">
              <a:buNone/>
            </a:pPr>
            <a:r>
              <a:rPr lang="en-IN" sz="1100" dirty="0">
                <a:latin typeface="Comic Sans MS" panose="030F0702030302020204" pitchFamily="66" charset="0"/>
              </a:rPr>
              <a:t>                      }</a:t>
            </a:r>
          </a:p>
          <a:p>
            <a:pPr marL="0" indent="0">
              <a:buNone/>
            </a:pPr>
            <a:r>
              <a:rPr lang="en-IN" sz="1100" dirty="0">
                <a:latin typeface="Comic Sans MS" panose="030F0702030302020204" pitchFamily="66" charset="0"/>
              </a:rPr>
              <a:t>                   }</a:t>
            </a:r>
          </a:p>
          <a:p>
            <a:pPr marL="0" indent="0">
              <a:buNone/>
            </a:pPr>
            <a:r>
              <a:rPr lang="en-IN" sz="1100" dirty="0">
                <a:latin typeface="Comic Sans MS" panose="030F0702030302020204" pitchFamily="66" charset="0"/>
              </a:rPr>
              <a:t>                    ++</a:t>
            </a:r>
            <a:r>
              <a:rPr lang="en-IN" sz="1100" dirty="0" err="1">
                <a:latin typeface="Comic Sans MS" panose="030F0702030302020204" pitchFamily="66" charset="0"/>
              </a:rPr>
              <a:t>i</a:t>
            </a:r>
            <a:r>
              <a:rPr lang="en-IN" sz="1100" dirty="0">
                <a:latin typeface="Comic Sans MS" panose="030F0702030302020204" pitchFamily="66" charset="0"/>
              </a:rPr>
              <a:t>;</a:t>
            </a:r>
          </a:p>
          <a:p>
            <a:pPr marL="0" indent="0">
              <a:buNone/>
            </a:pPr>
            <a:r>
              <a:rPr lang="en-IN" sz="1100" dirty="0">
                <a:latin typeface="Comic Sans MS" panose="030F0702030302020204" pitchFamily="66" charset="0"/>
              </a:rPr>
              <a:t>              }</a:t>
            </a:r>
            <a:r>
              <a:rPr lang="en-IN" sz="1100" dirty="0" err="1">
                <a:latin typeface="Comic Sans MS" panose="030F0702030302020204" pitchFamily="66" charset="0"/>
              </a:rPr>
              <a:t>i</a:t>
            </a:r>
            <a:r>
              <a:rPr lang="en-IN" sz="1100" dirty="0">
                <a:latin typeface="Comic Sans MS" panose="030F0702030302020204" pitchFamily="66" charset="0"/>
              </a:rPr>
              <a:t>=0;</a:t>
            </a:r>
          </a:p>
          <a:p>
            <a:pPr marL="0" indent="0">
              <a:buNone/>
            </a:pPr>
            <a:r>
              <a:rPr lang="en-IN" sz="1100" dirty="0">
                <a:latin typeface="Comic Sans MS" panose="030F0702030302020204" pitchFamily="66" charset="0"/>
              </a:rPr>
              <a:t>          ++z;</a:t>
            </a:r>
          </a:p>
          <a:p>
            <a:pPr marL="0" indent="0">
              <a:buNone/>
            </a:pPr>
            <a:r>
              <a:rPr lang="en-IN" sz="1100" dirty="0">
                <a:latin typeface="Comic Sans MS" panose="030F0702030302020204" pitchFamily="66" charset="0"/>
              </a:rPr>
              <a:t>        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42C507-1C78-416B-AAFE-1F536F6AC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207" y="3429000"/>
            <a:ext cx="2760937" cy="27609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364585-5F36-4705-AE55-75094229B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473" y="2177907"/>
            <a:ext cx="1950889" cy="19508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5A7C8-8B23-4223-A17B-025C9AFC72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473" y="4482963"/>
            <a:ext cx="1950889" cy="195088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DD76F25-5C94-4BA0-90C7-9E9E8EF23880}"/>
              </a:ext>
            </a:extLst>
          </p:cNvPr>
          <p:cNvSpPr/>
          <p:nvPr/>
        </p:nvSpPr>
        <p:spPr>
          <a:xfrm>
            <a:off x="5243207" y="3429000"/>
            <a:ext cx="2760937" cy="27609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57B1C3-C560-46ED-AF62-76FD147837D5}"/>
              </a:ext>
            </a:extLst>
          </p:cNvPr>
          <p:cNvSpPr/>
          <p:nvPr/>
        </p:nvSpPr>
        <p:spPr>
          <a:xfrm>
            <a:off x="8736473" y="2176986"/>
            <a:ext cx="1950889" cy="19508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E9105F-8ED9-4A62-973B-9C1AAC4293F4}"/>
              </a:ext>
            </a:extLst>
          </p:cNvPr>
          <p:cNvSpPr/>
          <p:nvPr/>
        </p:nvSpPr>
        <p:spPr>
          <a:xfrm>
            <a:off x="8736473" y="4482963"/>
            <a:ext cx="1950889" cy="19508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8789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32994-B0C8-493A-A5AA-F23917750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38" y="261774"/>
            <a:ext cx="12288416" cy="779128"/>
          </a:xfrm>
        </p:spPr>
        <p:txBody>
          <a:bodyPr>
            <a:normAutofit fontScale="90000"/>
          </a:bodyPr>
          <a:lstStyle/>
          <a:p>
            <a:pPr algn="l"/>
            <a:r>
              <a:rPr lang="en-IN" sz="3600" b="1" dirty="0">
                <a:solidFill>
                  <a:srgbClr val="00B0F0"/>
                </a:solidFill>
                <a:latin typeface="Comic Sans MS" panose="030F0702030302020204" pitchFamily="66" charset="0"/>
              </a:rPr>
              <a:t>13)Translating the image by a factor of “t”.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46DB8-D0BA-4D8A-88C2-F9ED875D1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938" y="1020986"/>
            <a:ext cx="11868539" cy="5737198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latin typeface="Comic Sans MS" panose="030F0702030302020204" pitchFamily="66" charset="0"/>
              </a:rPr>
              <a:t>The function “translate(int r , int c)” translate the image in horizontal and vertical direction as per the requirement specified by the user , Where “r” &amp; “c” in the range(1,2…10).</a:t>
            </a:r>
          </a:p>
          <a:p>
            <a:pPr marL="0" indent="0">
              <a:buNone/>
            </a:pPr>
            <a:r>
              <a:rPr lang="en-IN" dirty="0">
                <a:latin typeface="Comic Sans MS" panose="030F0702030302020204" pitchFamily="66" charset="0"/>
              </a:rPr>
              <a:t>LOGIC:</a:t>
            </a:r>
          </a:p>
          <a:p>
            <a:pPr marL="0" indent="0">
              <a:buNone/>
            </a:pPr>
            <a:r>
              <a:rPr lang="en-IN" dirty="0">
                <a:latin typeface="Comic Sans MS" panose="030F0702030302020204" pitchFamily="66" charset="0"/>
              </a:rPr>
              <a:t>Using the two for loop we translate the image , we store the new coordinate (x,y) of the original image into a new location that will be used to print it in the FILE “translate.txt”</a:t>
            </a:r>
          </a:p>
          <a:p>
            <a:pPr marL="0" indent="0">
              <a:buNone/>
            </a:pPr>
            <a:r>
              <a:rPr lang="en-IN" dirty="0">
                <a:latin typeface="Comic Sans MS" panose="030F0702030302020204" pitchFamily="66" charset="0"/>
              </a:rPr>
              <a:t>  </a:t>
            </a:r>
            <a:r>
              <a:rPr lang="en-IN" sz="1100" dirty="0">
                <a:latin typeface="Comic Sans MS" panose="030F0702030302020204" pitchFamily="66" charset="0"/>
              </a:rPr>
              <a:t>for(int k=0;k&lt;height;k++)		</a:t>
            </a:r>
          </a:p>
          <a:p>
            <a:pPr marL="0" indent="0">
              <a:buNone/>
            </a:pPr>
            <a:r>
              <a:rPr lang="en-IN" sz="1100" dirty="0">
                <a:latin typeface="Comic Sans MS" panose="030F0702030302020204" pitchFamily="66" charset="0"/>
              </a:rPr>
              <a:t>     {  for(int j=0;j&lt;width;j++)</a:t>
            </a:r>
          </a:p>
          <a:p>
            <a:pPr marL="0" indent="0">
              <a:buNone/>
            </a:pPr>
            <a:r>
              <a:rPr lang="en-IN" sz="1100" dirty="0">
                <a:latin typeface="Comic Sans MS" panose="030F0702030302020204" pitchFamily="66" charset="0"/>
              </a:rPr>
              <a:t>           {   </a:t>
            </a:r>
            <a:r>
              <a:rPr lang="en-IN" sz="1100" dirty="0">
                <a:solidFill>
                  <a:schemeClr val="accent6"/>
                </a:solidFill>
                <a:latin typeface="Comic Sans MS" panose="030F0702030302020204" pitchFamily="66" charset="0"/>
              </a:rPr>
              <a:t>x</a:t>
            </a:r>
            <a:r>
              <a:rPr lang="en-IN" sz="1100" dirty="0">
                <a:solidFill>
                  <a:srgbClr val="FFFF00"/>
                </a:solidFill>
                <a:latin typeface="Comic Sans MS" panose="030F0702030302020204" pitchFamily="66" charset="0"/>
              </a:rPr>
              <a:t>=k+tt;                                             </a:t>
            </a:r>
            <a:r>
              <a:rPr lang="en-IN" sz="1100" dirty="0">
                <a:latin typeface="Comic Sans MS" panose="030F0702030302020204" pitchFamily="66" charset="0"/>
              </a:rPr>
              <a:t>OUTPUT-1                                                          OUTPUT-2                                                      OUTPUT-3</a:t>
            </a:r>
          </a:p>
          <a:p>
            <a:pPr marL="0" indent="0">
              <a:buNone/>
            </a:pPr>
            <a:r>
              <a:rPr lang="en-IN" sz="1100" dirty="0">
                <a:solidFill>
                  <a:srgbClr val="FFFF00"/>
                </a:solidFill>
                <a:latin typeface="Comic Sans MS" panose="030F0702030302020204" pitchFamily="66" charset="0"/>
              </a:rPr>
              <a:t>              </a:t>
            </a:r>
            <a:r>
              <a:rPr lang="en-IN" sz="1100" dirty="0">
                <a:solidFill>
                  <a:schemeClr val="accent6"/>
                </a:solidFill>
                <a:latin typeface="Comic Sans MS" panose="030F0702030302020204" pitchFamily="66" charset="0"/>
              </a:rPr>
              <a:t> y</a:t>
            </a:r>
            <a:r>
              <a:rPr lang="en-IN" sz="1100" dirty="0">
                <a:solidFill>
                  <a:srgbClr val="FFFF00"/>
                </a:solidFill>
                <a:latin typeface="Comic Sans MS" panose="030F0702030302020204" pitchFamily="66" charset="0"/>
              </a:rPr>
              <a:t>=j+ttt;</a:t>
            </a:r>
          </a:p>
          <a:p>
            <a:pPr marL="0" indent="0">
              <a:buNone/>
            </a:pPr>
            <a:r>
              <a:rPr lang="en-IN" sz="1100" dirty="0">
                <a:solidFill>
                  <a:srgbClr val="FFFF00"/>
                </a:solidFill>
                <a:latin typeface="Comic Sans MS" panose="030F0702030302020204" pitchFamily="66" charset="0"/>
              </a:rPr>
              <a:t>               if(x&gt;height)</a:t>
            </a:r>
          </a:p>
          <a:p>
            <a:pPr marL="0" indent="0">
              <a:buNone/>
            </a:pPr>
            <a:r>
              <a:rPr lang="en-IN" sz="1100" dirty="0">
                <a:solidFill>
                  <a:srgbClr val="FFFF00"/>
                </a:solidFill>
                <a:latin typeface="Comic Sans MS" panose="030F0702030302020204" pitchFamily="66" charset="0"/>
              </a:rPr>
              <a:t>               x=x-height;</a:t>
            </a:r>
          </a:p>
          <a:p>
            <a:pPr marL="0" indent="0">
              <a:buNone/>
            </a:pPr>
            <a:r>
              <a:rPr lang="en-IN" sz="1100" dirty="0">
                <a:latin typeface="Comic Sans MS" panose="030F0702030302020204" pitchFamily="66" charset="0"/>
              </a:rPr>
              <a:t>               </a:t>
            </a:r>
            <a:r>
              <a:rPr lang="en-IN" sz="1100" dirty="0">
                <a:solidFill>
                  <a:srgbClr val="FFFF00"/>
                </a:solidFill>
                <a:latin typeface="Comic Sans MS" panose="030F0702030302020204" pitchFamily="66" charset="0"/>
              </a:rPr>
              <a:t>r.space[k][j]=space[x][y];</a:t>
            </a:r>
          </a:p>
          <a:p>
            <a:pPr marL="0" indent="0">
              <a:buNone/>
            </a:pPr>
            <a:r>
              <a:rPr lang="en-IN" sz="1100" dirty="0">
                <a:latin typeface="Comic Sans MS" panose="030F0702030302020204" pitchFamily="66" charset="0"/>
              </a:rPr>
              <a:t>           }</a:t>
            </a:r>
          </a:p>
          <a:p>
            <a:pPr marL="0" indent="0">
              <a:buNone/>
            </a:pPr>
            <a:r>
              <a:rPr lang="en-IN" sz="1100" dirty="0">
                <a:latin typeface="Comic Sans MS" panose="030F0702030302020204" pitchFamily="66" charset="0"/>
              </a:rPr>
              <a:t>     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0CCB97-266F-46C1-BBE0-89A89D0F1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145" y="4257816"/>
            <a:ext cx="2358326" cy="23583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767F71-66E8-494D-A672-ED78CD69F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811" y="4257816"/>
            <a:ext cx="2358326" cy="23583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ADC755-F6E5-4F72-9081-7F99DAA2AB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190" y="4257816"/>
            <a:ext cx="2358326" cy="235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45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82420-0C90-4046-99A3-CCAC18B4D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294" y="120561"/>
            <a:ext cx="10305586" cy="1293028"/>
          </a:xfrm>
        </p:spPr>
        <p:txBody>
          <a:bodyPr>
            <a:normAutofit/>
          </a:bodyPr>
          <a:lstStyle/>
          <a:p>
            <a:pPr algn="l"/>
            <a:r>
              <a:rPr lang="en-IN" sz="3600" b="1" dirty="0">
                <a:solidFill>
                  <a:srgbClr val="00B0F0"/>
                </a:solidFill>
                <a:latin typeface="Comic Sans MS" panose="030F0702030302020204" pitchFamily="66" charset="0"/>
              </a:rPr>
              <a:t>IMAGE FORMAT</a:t>
            </a:r>
            <a:r>
              <a:rPr lang="en-IN" sz="3600" dirty="0">
                <a:latin typeface="Comic Sans MS" panose="030F0702030302020204" pitchFamily="66" charset="0"/>
              </a:rPr>
              <a:t>: </a:t>
            </a:r>
            <a:r>
              <a:rPr lang="en-IN" sz="3600" dirty="0">
                <a:solidFill>
                  <a:srgbClr val="FFFF00"/>
                </a:solidFill>
                <a:latin typeface="Comic Sans MS" panose="030F0702030302020204" pitchFamily="66" charset="0"/>
              </a:rPr>
              <a:t>BITMAP IMAGE(.BMP)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E15F6-EEF3-4F38-AAA9-E2A7A4786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dirty="0">
                <a:solidFill>
                  <a:schemeClr val="tx1">
                    <a:lumMod val="95000"/>
                  </a:schemeClr>
                </a:solidFill>
                <a:latin typeface="Comic Sans MS" panose="030F0702030302020204" pitchFamily="66" charset="0"/>
              </a:rPr>
              <a:t>A bitmap image is a </a:t>
            </a:r>
            <a:r>
              <a:rPr lang="en-US" altLang="en-US" b="1" dirty="0">
                <a:solidFill>
                  <a:schemeClr val="tx1">
                    <a:lumMod val="95000"/>
                  </a:schemeClr>
                </a:solidFill>
                <a:latin typeface="Comic Sans MS" panose="030F0702030302020204" pitchFamily="66" charset="0"/>
              </a:rPr>
              <a:t>raster</a:t>
            </a:r>
            <a:r>
              <a:rPr lang="en-US" altLang="en-US" dirty="0">
                <a:solidFill>
                  <a:schemeClr val="tx1">
                    <a:lumMod val="95000"/>
                  </a:schemeClr>
                </a:solidFill>
                <a:latin typeface="Comic Sans MS" panose="030F0702030302020204" pitchFamily="66" charset="0"/>
              </a:rPr>
              <a:t> image (</a:t>
            </a:r>
            <a:r>
              <a:rPr lang="en-US" altLang="en-US" i="1" dirty="0">
                <a:solidFill>
                  <a:schemeClr val="tx1">
                    <a:lumMod val="95000"/>
                  </a:schemeClr>
                </a:solidFill>
                <a:latin typeface="Comic Sans MS" panose="030F0702030302020204" pitchFamily="66" charset="0"/>
              </a:rPr>
              <a:t>containing pixel data as opposed to vector images</a:t>
            </a:r>
            <a:r>
              <a:rPr lang="en-US" altLang="en-US" dirty="0">
                <a:solidFill>
                  <a:schemeClr val="tx1">
                    <a:lumMod val="95000"/>
                  </a:schemeClr>
                </a:solidFill>
                <a:latin typeface="Comic Sans MS" panose="030F0702030302020204" pitchFamily="66" charset="0"/>
              </a:rPr>
              <a:t>) format. Each pixel of a bitmap image is defined by a single bit or a group of bits. Hence, it is called the </a:t>
            </a:r>
            <a:r>
              <a:rPr lang="en-US" altLang="en-US" b="1" dirty="0">
                <a:solidFill>
                  <a:schemeClr val="tx1">
                    <a:lumMod val="95000"/>
                  </a:schemeClr>
                </a:solidFill>
                <a:latin typeface="Comic Sans MS" panose="030F0702030302020204" pitchFamily="66" charset="0"/>
              </a:rPr>
              <a:t>bitmap</a:t>
            </a:r>
            <a:r>
              <a:rPr lang="en-US" altLang="en-US" dirty="0">
                <a:solidFill>
                  <a:schemeClr val="tx1">
                    <a:lumMod val="95000"/>
                  </a:schemeClr>
                </a:solidFill>
                <a:latin typeface="Comic Sans MS" panose="030F0702030302020204" pitchFamily="66" charset="0"/>
              </a:rPr>
              <a:t> or a </a:t>
            </a:r>
            <a:r>
              <a:rPr lang="en-US" altLang="en-US" b="1" dirty="0">
                <a:solidFill>
                  <a:schemeClr val="tx1">
                    <a:lumMod val="95000"/>
                  </a:schemeClr>
                </a:solidFill>
                <a:latin typeface="Comic Sans MS" panose="030F0702030302020204" pitchFamily="66" charset="0"/>
              </a:rPr>
              <a:t>map of bits and pixels</a:t>
            </a:r>
            <a:r>
              <a:rPr lang="en-US" altLang="en-US" dirty="0">
                <a:solidFill>
                  <a:schemeClr val="tx1">
                    <a:lumMod val="95000"/>
                  </a:schemeClr>
                </a:solidFill>
                <a:latin typeface="Comic Sans MS" panose="030F0702030302020204" pitchFamily="66" charset="0"/>
              </a:rPr>
              <a:t>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b="1" dirty="0">
                <a:solidFill>
                  <a:schemeClr val="tx1">
                    <a:lumMod val="95000"/>
                  </a:schemeClr>
                </a:solidFill>
                <a:latin typeface="Comic Sans MS" panose="030F0702030302020204" pitchFamily="66" charset="0"/>
              </a:rPr>
              <a:t>Bitmap</a:t>
            </a:r>
            <a:r>
              <a:rPr lang="en-US" altLang="en-US" dirty="0">
                <a:solidFill>
                  <a:schemeClr val="tx1">
                    <a:lumMod val="95000"/>
                  </a:schemeClr>
                </a:solidFill>
                <a:latin typeface="Comic Sans MS" panose="030F0702030302020204" pitchFamily="66" charset="0"/>
              </a:rPr>
              <a:t> AKA </a:t>
            </a:r>
            <a:r>
              <a:rPr lang="en-US" altLang="en-US" b="1" dirty="0">
                <a:solidFill>
                  <a:schemeClr val="tx1">
                    <a:lumMod val="95000"/>
                  </a:schemeClr>
                </a:solidFill>
                <a:latin typeface="Comic Sans MS" panose="030F0702030302020204" pitchFamily="66" charset="0"/>
              </a:rPr>
              <a:t>Device Independent Bitmap</a:t>
            </a:r>
            <a:r>
              <a:rPr lang="en-US" altLang="en-US" dirty="0">
                <a:solidFill>
                  <a:schemeClr val="tx1">
                    <a:lumMod val="95000"/>
                  </a:schemeClr>
                </a:solidFill>
                <a:latin typeface="Comic Sans MS" panose="030F0702030302020204" pitchFamily="66" charset="0"/>
              </a:rPr>
              <a:t>(DIB) was designed by </a:t>
            </a:r>
            <a:r>
              <a:rPr lang="en-US" altLang="en-US" b="1" dirty="0">
                <a:solidFill>
                  <a:schemeClr val="tx1">
                    <a:lumMod val="95000"/>
                  </a:schemeClr>
                </a:solidFill>
                <a:latin typeface="Comic Sans MS" panose="030F0702030302020204" pitchFamily="66" charset="0"/>
              </a:rPr>
              <a:t>Windows Corporation</a:t>
            </a:r>
            <a:r>
              <a:rPr lang="en-US" altLang="en-US" dirty="0">
                <a:solidFill>
                  <a:schemeClr val="tx1">
                    <a:lumMod val="95000"/>
                  </a:schemeClr>
                </a:solidFill>
                <a:latin typeface="Comic Sans MS" panose="030F0702030302020204" pitchFamily="66" charset="0"/>
              </a:rPr>
              <a:t> to easily exchange images between different devices without worrying about the device’s logic to display raster images on the screen. These files have .bmp or .dib extensions.</a:t>
            </a:r>
          </a:p>
          <a:p>
            <a:endParaRPr lang="en-IN" sz="900" dirty="0"/>
          </a:p>
        </p:txBody>
      </p:sp>
    </p:spTree>
    <p:extLst>
      <p:ext uri="{BB962C8B-B14F-4D97-AF65-F5344CB8AC3E}">
        <p14:creationId xmlns:p14="http://schemas.microsoft.com/office/powerpoint/2010/main" val="2418097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C7A4F-7DCD-409E-A53E-CAE034AFB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157883"/>
            <a:ext cx="11607282" cy="1040602"/>
          </a:xfrm>
        </p:spPr>
        <p:txBody>
          <a:bodyPr>
            <a:normAutofit/>
          </a:bodyPr>
          <a:lstStyle/>
          <a:p>
            <a:pPr algn="l"/>
            <a:r>
              <a:rPr lang="en-IN" b="1" dirty="0">
                <a:solidFill>
                  <a:srgbClr val="00B050"/>
                </a:solidFill>
                <a:latin typeface="Comic Sans MS" panose="030F0702030302020204" pitchFamily="66" charset="0"/>
              </a:rPr>
              <a:t>14)Rotation of image by angle </a:t>
            </a:r>
            <a:r>
              <a:rPr lang="en-IN" b="1" dirty="0">
                <a:solidFill>
                  <a:srgbClr val="00B050"/>
                </a:solidFill>
              </a:rPr>
              <a:t>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E0546-786E-4200-8FDB-5F2A52810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257" y="1198485"/>
            <a:ext cx="11244943" cy="5896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>
                <a:latin typeface="Comic Sans MS" panose="030F0702030302020204" pitchFamily="66" charset="0"/>
              </a:rPr>
              <a:t>This function performs the rotation on the image by any angle </a:t>
            </a:r>
            <a:r>
              <a:rPr lang="en-IN" dirty="0"/>
              <a:t></a:t>
            </a:r>
            <a:r>
              <a:rPr lang="en-IN" dirty="0">
                <a:latin typeface="Comic Sans MS" panose="030F0702030302020204" pitchFamily="66" charset="0"/>
              </a:rPr>
              <a:t>, entered by the user.</a:t>
            </a:r>
          </a:p>
          <a:p>
            <a:pPr marL="0" indent="0">
              <a:buNone/>
            </a:pPr>
            <a:r>
              <a:rPr lang="en-IN" dirty="0">
                <a:solidFill>
                  <a:srgbClr val="FFFF00"/>
                </a:solidFill>
                <a:latin typeface="Comic Sans MS" panose="030F0702030302020204" pitchFamily="66" charset="0"/>
              </a:rPr>
              <a:t>LOGIC:</a:t>
            </a:r>
          </a:p>
          <a:p>
            <a:pPr marL="0" indent="0">
              <a:buNone/>
            </a:pPr>
            <a:r>
              <a:rPr lang="en-IN" dirty="0">
                <a:latin typeface="Comic Sans MS" panose="030F0702030302020204" pitchFamily="66" charset="0"/>
              </a:rPr>
              <a:t>The image is rotated along the centre and the new coordinate is obtained using the below formula ,where “centre” is equal to the height/2 ,</a:t>
            </a:r>
          </a:p>
          <a:p>
            <a:pPr marL="0" indent="0">
              <a:buNone/>
            </a:pPr>
            <a:endParaRPr lang="en-IN" sz="18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IN" sz="1800" dirty="0">
                <a:latin typeface="Comic Sans MS" panose="030F0702030302020204" pitchFamily="66" charset="0"/>
              </a:rPr>
              <a:t>//for full explanation refer README FILE.</a:t>
            </a:r>
          </a:p>
          <a:p>
            <a:pPr marL="0" indent="0">
              <a:buNone/>
            </a:pPr>
            <a:r>
              <a:rPr lang="en-IN" sz="1200" dirty="0">
                <a:solidFill>
                  <a:srgbClr val="FFFF00"/>
                </a:solidFill>
                <a:latin typeface="Comic Sans MS" panose="030F0702030302020204" pitchFamily="66" charset="0"/>
              </a:rPr>
              <a:t>x=(k-centre)*cos(a)-(j-centre)*sin(a)+centre;</a:t>
            </a:r>
          </a:p>
          <a:p>
            <a:pPr marL="0" indent="0">
              <a:buNone/>
            </a:pPr>
            <a:r>
              <a:rPr lang="en-IN" sz="1200" dirty="0">
                <a:solidFill>
                  <a:srgbClr val="FFFF00"/>
                </a:solidFill>
                <a:latin typeface="Comic Sans MS" panose="030F0702030302020204" pitchFamily="66" charset="0"/>
              </a:rPr>
              <a:t>y=(k-centre)*sin(a)+(j-centre)*cos(a)+centre;                          </a:t>
            </a:r>
            <a:r>
              <a:rPr lang="en-IN" sz="1200" dirty="0">
                <a:latin typeface="Comic Sans MS" panose="030F0702030302020204" pitchFamily="66" charset="0"/>
              </a:rPr>
              <a:t>OUTPUT-1                                     OUTPUT-2                                      OUTPUT-3</a:t>
            </a:r>
          </a:p>
          <a:p>
            <a:pPr marL="0" indent="0">
              <a:buNone/>
            </a:pPr>
            <a:endParaRPr lang="en-IN" sz="1200" dirty="0">
              <a:solidFill>
                <a:srgbClr val="FFFF00"/>
              </a:solidFill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IN" sz="1200" dirty="0">
              <a:solidFill>
                <a:srgbClr val="FFFF00"/>
              </a:solidFill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IN" sz="1200" dirty="0">
              <a:solidFill>
                <a:srgbClr val="FFFF00"/>
              </a:solidFill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IN" sz="1200" dirty="0">
              <a:solidFill>
                <a:srgbClr val="FFFF00"/>
              </a:solidFill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IN" sz="1200" dirty="0">
              <a:solidFill>
                <a:srgbClr val="FFFF00"/>
              </a:solidFill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IN" sz="1200" dirty="0">
              <a:solidFill>
                <a:srgbClr val="FFFF00"/>
              </a:solidFill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IN" sz="1200" dirty="0">
              <a:solidFill>
                <a:srgbClr val="FFFF00"/>
              </a:solidFill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IN" sz="1200" dirty="0">
                <a:solidFill>
                  <a:srgbClr val="FFFF00"/>
                </a:solidFill>
                <a:latin typeface="Comic Sans MS" panose="030F0702030302020204" pitchFamily="66" charset="0"/>
              </a:rPr>
              <a:t>                                                                                                  </a:t>
            </a:r>
            <a:r>
              <a:rPr lang="en-IN" sz="1200" dirty="0"/>
              <a:t>=35 degree                              =153 degree                                =284 degree</a:t>
            </a:r>
            <a:endParaRPr lang="en-IN" sz="1200" dirty="0">
              <a:solidFill>
                <a:srgbClr val="FFFF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C4EA98-1DA7-4BC2-AC63-384E967F0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983" y="4406525"/>
            <a:ext cx="1965913" cy="19659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3F9C2A-7C27-4308-9422-C487D44655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954" y="4406525"/>
            <a:ext cx="1965913" cy="19427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F4FF30-9532-4F17-A6EE-B12BECE975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29" y="4383403"/>
            <a:ext cx="1965913" cy="19659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6344895-BA8D-4B66-A352-E5028C542821}"/>
              </a:ext>
            </a:extLst>
          </p:cNvPr>
          <p:cNvSpPr/>
          <p:nvPr/>
        </p:nvSpPr>
        <p:spPr>
          <a:xfrm>
            <a:off x="4376983" y="4383403"/>
            <a:ext cx="1965913" cy="19890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9D5A8B-8720-4C9A-B1E6-D63AD982F545}"/>
              </a:ext>
            </a:extLst>
          </p:cNvPr>
          <p:cNvSpPr/>
          <p:nvPr/>
        </p:nvSpPr>
        <p:spPr>
          <a:xfrm>
            <a:off x="6800954" y="4406525"/>
            <a:ext cx="1965913" cy="19427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88CF5D-AF85-4E15-807B-86CA312DC9F1}"/>
              </a:ext>
            </a:extLst>
          </p:cNvPr>
          <p:cNvSpPr/>
          <p:nvPr/>
        </p:nvSpPr>
        <p:spPr>
          <a:xfrm>
            <a:off x="9352129" y="4383403"/>
            <a:ext cx="1965913" cy="19659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1249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6C346-1B8C-4E9B-9459-87258F43D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649" y="0"/>
            <a:ext cx="8610600" cy="1478903"/>
          </a:xfrm>
        </p:spPr>
        <p:txBody>
          <a:bodyPr>
            <a:normAutofit/>
          </a:bodyPr>
          <a:lstStyle/>
          <a:p>
            <a:pPr algn="l"/>
            <a:r>
              <a:rPr lang="en-IN" sz="3600" b="1" dirty="0">
                <a:solidFill>
                  <a:srgbClr val="FFFF00"/>
                </a:solidFill>
                <a:latin typeface="Comic Sans MS" panose="030F0702030302020204" pitchFamily="66" charset="0"/>
              </a:rPr>
              <a:t>FILTERS: </a:t>
            </a:r>
            <a:br>
              <a:rPr lang="en-IN" b="1" dirty="0">
                <a:solidFill>
                  <a:srgbClr val="FFFF00"/>
                </a:solidFill>
                <a:latin typeface="Comic Sans MS" panose="030F0702030302020204" pitchFamily="66" charset="0"/>
              </a:rPr>
            </a:br>
            <a:r>
              <a:rPr lang="en-IN" b="1" dirty="0">
                <a:solidFill>
                  <a:srgbClr val="FFFF00"/>
                </a:solidFill>
                <a:latin typeface="Comic Sans MS" panose="030F0702030302020204" pitchFamily="66" charset="0"/>
              </a:rPr>
              <a:t> </a:t>
            </a:r>
            <a:r>
              <a:rPr lang="en-IN" sz="3200" b="1" dirty="0">
                <a:solidFill>
                  <a:srgbClr val="0070C0"/>
                </a:solidFill>
                <a:latin typeface="Comic Sans MS" panose="030F0702030302020204" pitchFamily="66" charset="0"/>
              </a:rPr>
              <a:t>a) the brightening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5A2C4-1350-4642-B70C-36C51B17E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72" y="1652233"/>
            <a:ext cx="11691256" cy="5193221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latin typeface="Comic Sans MS" panose="030F0702030302020204" pitchFamily="66" charset="0"/>
              </a:rPr>
              <a:t>Using this function the brightness of the image is increases , according to the value entered by the user .</a:t>
            </a:r>
          </a:p>
          <a:p>
            <a:pPr marL="0" indent="0">
              <a:buNone/>
            </a:pPr>
            <a:r>
              <a:rPr lang="en-IN" dirty="0">
                <a:latin typeface="Comic Sans MS" panose="030F0702030302020204" pitchFamily="66" charset="0"/>
              </a:rPr>
              <a:t>LOGIC:</a:t>
            </a:r>
          </a:p>
          <a:p>
            <a:pPr marL="0" indent="0">
              <a:buNone/>
            </a:pPr>
            <a:r>
              <a:rPr lang="en-IN" dirty="0">
                <a:latin typeface="Comic Sans MS" panose="030F0702030302020204" pitchFamily="66" charset="0"/>
              </a:rPr>
              <a:t>At every pixel there is addition of some extra value i.e. “BRIGHTNESS”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B0F0"/>
                </a:solidFill>
                <a:latin typeface="Comic Sans MS" panose="030F0702030302020204" pitchFamily="66" charset="0"/>
              </a:rPr>
              <a:t>temp0</a:t>
            </a:r>
            <a:r>
              <a:rPr lang="en-US" sz="1400" dirty="0">
                <a:solidFill>
                  <a:srgbClr val="FFFF00"/>
                </a:solidFill>
                <a:latin typeface="Comic Sans MS" panose="030F0702030302020204" pitchFamily="66" charset="0"/>
              </a:rPr>
              <a:t> = buffer[</a:t>
            </a:r>
            <a:r>
              <a:rPr lang="en-US" sz="1400" dirty="0" err="1">
                <a:solidFill>
                  <a:srgbClr val="FFFF00"/>
                </a:solidFill>
                <a:latin typeface="Comic Sans MS" panose="030F0702030302020204" pitchFamily="66" charset="0"/>
              </a:rPr>
              <a:t>i</a:t>
            </a:r>
            <a:r>
              <a:rPr lang="en-US" sz="1400" dirty="0">
                <a:solidFill>
                  <a:srgbClr val="FFFF00"/>
                </a:solidFill>
                <a:latin typeface="Comic Sans MS" panose="030F0702030302020204" pitchFamily="66" charset="0"/>
              </a:rPr>
              <a:t>][0] + BRIGHTNESS;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B0F0"/>
                </a:solidFill>
                <a:latin typeface="Comic Sans MS" panose="030F0702030302020204" pitchFamily="66" charset="0"/>
              </a:rPr>
              <a:t>temp1</a:t>
            </a:r>
            <a:r>
              <a:rPr lang="en-US" sz="1400" dirty="0">
                <a:solidFill>
                  <a:srgbClr val="FFFF00"/>
                </a:solidFill>
                <a:latin typeface="Comic Sans MS" panose="030F0702030302020204" pitchFamily="66" charset="0"/>
              </a:rPr>
              <a:t> = buffer[</a:t>
            </a:r>
            <a:r>
              <a:rPr lang="en-US" sz="1400" dirty="0" err="1">
                <a:solidFill>
                  <a:srgbClr val="FFFF00"/>
                </a:solidFill>
                <a:latin typeface="Comic Sans MS" panose="030F0702030302020204" pitchFamily="66" charset="0"/>
              </a:rPr>
              <a:t>i</a:t>
            </a:r>
            <a:r>
              <a:rPr lang="en-US" sz="1400" dirty="0">
                <a:solidFill>
                  <a:srgbClr val="FFFF00"/>
                </a:solidFill>
                <a:latin typeface="Comic Sans MS" panose="030F0702030302020204" pitchFamily="66" charset="0"/>
              </a:rPr>
              <a:t>][1] + BRIGHTNESS;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B0F0"/>
                </a:solidFill>
                <a:latin typeface="Comic Sans MS" panose="030F0702030302020204" pitchFamily="66" charset="0"/>
              </a:rPr>
              <a:t>temp2 </a:t>
            </a:r>
            <a:r>
              <a:rPr lang="en-US" sz="1400" dirty="0">
                <a:solidFill>
                  <a:srgbClr val="FFFF00"/>
                </a:solidFill>
                <a:latin typeface="Comic Sans MS" panose="030F0702030302020204" pitchFamily="66" charset="0"/>
              </a:rPr>
              <a:t>= buffer[</a:t>
            </a:r>
            <a:r>
              <a:rPr lang="en-US" sz="1400" dirty="0" err="1">
                <a:solidFill>
                  <a:srgbClr val="FFFF00"/>
                </a:solidFill>
                <a:latin typeface="Comic Sans MS" panose="030F0702030302020204" pitchFamily="66" charset="0"/>
              </a:rPr>
              <a:t>i</a:t>
            </a:r>
            <a:r>
              <a:rPr lang="en-US" sz="1400" dirty="0">
                <a:solidFill>
                  <a:srgbClr val="FFFF00"/>
                </a:solidFill>
                <a:latin typeface="Comic Sans MS" panose="030F0702030302020204" pitchFamily="66" charset="0"/>
              </a:rPr>
              <a:t>][2] + BRIGHTNESS</a:t>
            </a:r>
            <a:r>
              <a:rPr lang="en-US" sz="1400" dirty="0">
                <a:solidFill>
                  <a:srgbClr val="FFFF00"/>
                </a:solidFill>
              </a:rPr>
              <a:t>;</a:t>
            </a:r>
          </a:p>
          <a:p>
            <a:pPr marL="0" indent="0">
              <a:buNone/>
            </a:pPr>
            <a:endParaRPr lang="en-IN" sz="1400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IN" sz="1400" dirty="0">
                <a:solidFill>
                  <a:srgbClr val="FFFF00"/>
                </a:solidFill>
              </a:rPr>
              <a:t>                        </a:t>
            </a:r>
            <a:r>
              <a:rPr lang="en-IN" sz="1400" dirty="0"/>
              <a:t>ORIGINAL IMAGE:                                     BRIGHTNESS LEVEL 43        BRIGHTNESS LEVEL 74        BRIGHTNESS LEVEL 100</a:t>
            </a:r>
            <a:endParaRPr lang="en-IN" sz="1400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IN" sz="1400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7B474A-0C7E-46BE-ACEE-75319C637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187" y="4807584"/>
            <a:ext cx="1624263" cy="1624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C52179-E437-48E3-89F8-CA153B495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606" y="4807584"/>
            <a:ext cx="1624263" cy="16242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516E42-723A-4845-ADA5-F76322292D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025" y="4807584"/>
            <a:ext cx="1624263" cy="16242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73C952-EC5C-4D83-A032-A0B2014EAA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991" y="4807584"/>
            <a:ext cx="1624263" cy="162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25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7FE19-76F9-46C4-B996-35369A0ED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580" y="81577"/>
            <a:ext cx="8610600" cy="1293028"/>
          </a:xfrm>
        </p:spPr>
        <p:txBody>
          <a:bodyPr/>
          <a:lstStyle/>
          <a:p>
            <a:pPr algn="l"/>
            <a:r>
              <a:rPr lang="en-IN" b="1" dirty="0">
                <a:solidFill>
                  <a:srgbClr val="00B0F0"/>
                </a:solidFill>
                <a:latin typeface="Comic Sans MS" panose="030F0702030302020204" pitchFamily="66" charset="0"/>
              </a:rPr>
              <a:t>b)The Blur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A7F0C-F0C3-4073-BA81-FADECE02B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580" y="1098666"/>
            <a:ext cx="11750351" cy="57593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>
                <a:latin typeface="Comic Sans MS" panose="030F0702030302020204" pitchFamily="66" charset="0"/>
              </a:rPr>
              <a:t>Using this filter we can make the image to appear blur/hazy by a fixed value.</a:t>
            </a:r>
          </a:p>
          <a:p>
            <a:pPr marL="0" indent="0">
              <a:buNone/>
            </a:pPr>
            <a:r>
              <a:rPr lang="en-IN" dirty="0">
                <a:solidFill>
                  <a:srgbClr val="FFFF00"/>
                </a:solidFill>
                <a:latin typeface="Comic Sans MS" panose="030F0702030302020204" pitchFamily="66" charset="0"/>
              </a:rPr>
              <a:t>LOGIC:</a:t>
            </a:r>
          </a:p>
          <a:p>
            <a:pPr marL="0" indent="0">
              <a:buNone/>
            </a:pPr>
            <a:r>
              <a:rPr lang="en-IN" dirty="0">
                <a:latin typeface="Comic Sans MS" panose="030F0702030302020204" pitchFamily="66" charset="0"/>
              </a:rPr>
              <a:t>We create a 3X3 matrix where we store the blurring factor and then multiply it with the array where our image is stored , to get the desired result.</a:t>
            </a:r>
          </a:p>
          <a:p>
            <a:pPr marL="0" indent="0">
              <a:buNone/>
            </a:pPr>
            <a:r>
              <a:rPr lang="en-IN" dirty="0">
                <a:latin typeface="Comic Sans MS" panose="030F0702030302020204" pitchFamily="66" charset="0"/>
              </a:rPr>
              <a:t>Sample images:</a:t>
            </a:r>
          </a:p>
          <a:p>
            <a:pPr marL="0" indent="0">
              <a:buNone/>
            </a:pPr>
            <a:endParaRPr lang="en-IN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IN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IN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IN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IN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IN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IN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IN" dirty="0">
                <a:latin typeface="Comic Sans MS" panose="030F0702030302020204" pitchFamily="66" charset="0"/>
              </a:rPr>
              <a:t>//these images don’t look like blurred(</a:t>
            </a:r>
            <a:r>
              <a:rPr lang="en-IN" dirty="0">
                <a:solidFill>
                  <a:schemeClr val="accent6"/>
                </a:solidFill>
                <a:latin typeface="Comic Sans MS" panose="030F0702030302020204" pitchFamily="66" charset="0"/>
              </a:rPr>
              <a:t>due to small size</a:t>
            </a:r>
            <a:r>
              <a:rPr lang="en-IN" dirty="0">
                <a:latin typeface="Comic Sans MS" panose="030F0702030302020204" pitchFamily="66" charset="0"/>
              </a:rPr>
              <a:t>) but the actual images we get after running the code are blurred.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2A2F80-5DE6-4C81-ACD2-2F77FDA8E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243" y="3429000"/>
            <a:ext cx="2330334" cy="23303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8188C4-08F3-4EB6-AECB-B8BE86779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159" y="3423954"/>
            <a:ext cx="2335380" cy="23353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B9CE91-07C9-480C-A13C-D1CDBAF6EF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238" y="3429000"/>
            <a:ext cx="2330334" cy="233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05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16DA7-0E07-448D-88DB-8D5B93C5F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47" y="195205"/>
            <a:ext cx="8610600" cy="926825"/>
          </a:xfrm>
        </p:spPr>
        <p:txBody>
          <a:bodyPr>
            <a:noAutofit/>
          </a:bodyPr>
          <a:lstStyle/>
          <a:p>
            <a:pPr algn="l"/>
            <a:r>
              <a:rPr lang="en-IN" sz="4400" b="1" dirty="0">
                <a:solidFill>
                  <a:srgbClr val="00B0F0"/>
                </a:solidFill>
                <a:latin typeface="Comic Sans MS" panose="030F0702030302020204" pitchFamily="66" charset="0"/>
              </a:rPr>
              <a:t>C) THE SEPIA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CCFFE-EB24-45FF-9224-249A62DD0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475" y="1122030"/>
            <a:ext cx="11232502" cy="5416252"/>
          </a:xfrm>
        </p:spPr>
        <p:txBody>
          <a:bodyPr/>
          <a:lstStyle/>
          <a:p>
            <a:pPr marL="0" indent="0">
              <a:buNone/>
            </a:pPr>
            <a:r>
              <a:rPr lang="en-IN" sz="2400" dirty="0">
                <a:latin typeface="Comic Sans MS" panose="030F0702030302020204" pitchFamily="66" charset="0"/>
              </a:rPr>
              <a:t>Using “sepia()” function we get the Brownish colour effect on our image.</a:t>
            </a:r>
          </a:p>
          <a:p>
            <a:pPr marL="0" indent="0">
              <a:buNone/>
            </a:pPr>
            <a:r>
              <a:rPr lang="en-IN" sz="2400" dirty="0">
                <a:solidFill>
                  <a:srgbClr val="FFFF00"/>
                </a:solidFill>
                <a:latin typeface="Comic Sans MS" panose="030F0702030302020204" pitchFamily="66" charset="0"/>
              </a:rPr>
              <a:t>LOGIC:</a:t>
            </a:r>
          </a:p>
          <a:p>
            <a:pPr marL="0" indent="0">
              <a:buNone/>
            </a:pPr>
            <a:r>
              <a:rPr lang="en-IN" sz="2400" dirty="0">
                <a:latin typeface="Comic Sans MS" panose="030F0702030302020204" pitchFamily="66" charset="0"/>
              </a:rPr>
              <a:t>We implement this function by using the below formula ,that’s basically multiply every pixel with a particular value to get the effect                           </a:t>
            </a:r>
          </a:p>
          <a:p>
            <a:pPr marL="0" indent="0">
              <a:buNone/>
            </a:pPr>
            <a:endParaRPr lang="en-IN" sz="2400" dirty="0">
              <a:solidFill>
                <a:srgbClr val="FFFF00"/>
              </a:solidFill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IN" sz="1400" dirty="0">
                <a:solidFill>
                  <a:schemeClr val="accent6"/>
                </a:solidFill>
                <a:latin typeface="Comic Sans MS" panose="030F0702030302020204" pitchFamily="66" charset="0"/>
              </a:rPr>
              <a:t>r</a:t>
            </a:r>
            <a:r>
              <a:rPr lang="en-IN" sz="1400" dirty="0">
                <a:solidFill>
                  <a:srgbClr val="FFFF00"/>
                </a:solidFill>
                <a:latin typeface="Comic Sans MS" panose="030F0702030302020204" pitchFamily="66" charset="0"/>
              </a:rPr>
              <a:t> = (buffer[</a:t>
            </a:r>
            <a:r>
              <a:rPr lang="en-IN" sz="1400" dirty="0" err="1">
                <a:solidFill>
                  <a:srgbClr val="FFFF00"/>
                </a:solidFill>
                <a:latin typeface="Comic Sans MS" panose="030F0702030302020204" pitchFamily="66" charset="0"/>
              </a:rPr>
              <a:t>i</a:t>
            </a:r>
            <a:r>
              <a:rPr lang="en-IN" sz="1400" dirty="0">
                <a:solidFill>
                  <a:srgbClr val="FFFF00"/>
                </a:solidFill>
                <a:latin typeface="Comic Sans MS" panose="030F0702030302020204" pitchFamily="66" charset="0"/>
              </a:rPr>
              <a:t>][0]*0.393) + (buffer[</a:t>
            </a:r>
            <a:r>
              <a:rPr lang="en-IN" sz="1400" dirty="0" err="1">
                <a:solidFill>
                  <a:srgbClr val="FFFF00"/>
                </a:solidFill>
                <a:latin typeface="Comic Sans MS" panose="030F0702030302020204" pitchFamily="66" charset="0"/>
              </a:rPr>
              <a:t>i</a:t>
            </a:r>
            <a:r>
              <a:rPr lang="en-IN" sz="1400" dirty="0">
                <a:solidFill>
                  <a:srgbClr val="FFFF00"/>
                </a:solidFill>
                <a:latin typeface="Comic Sans MS" panose="030F0702030302020204" pitchFamily="66" charset="0"/>
              </a:rPr>
              <a:t>][1]*0.769)+ (buffer[</a:t>
            </a:r>
            <a:r>
              <a:rPr lang="en-IN" sz="1400" dirty="0" err="1">
                <a:solidFill>
                  <a:srgbClr val="FFFF00"/>
                </a:solidFill>
                <a:latin typeface="Comic Sans MS" panose="030F0702030302020204" pitchFamily="66" charset="0"/>
              </a:rPr>
              <a:t>i</a:t>
            </a:r>
            <a:r>
              <a:rPr lang="en-IN" sz="1400" dirty="0">
                <a:solidFill>
                  <a:srgbClr val="FFFF00"/>
                </a:solidFill>
                <a:latin typeface="Comic Sans MS" panose="030F0702030302020204" pitchFamily="66" charset="0"/>
              </a:rPr>
              <a:t>][2]*0.189);</a:t>
            </a:r>
          </a:p>
          <a:p>
            <a:pPr marL="0" indent="0">
              <a:buNone/>
            </a:pPr>
            <a:endParaRPr lang="en-IN" sz="1400" dirty="0">
              <a:solidFill>
                <a:srgbClr val="FFFF00"/>
              </a:solidFill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IN" sz="1400" dirty="0">
                <a:latin typeface="Comic Sans MS" panose="030F0702030302020204" pitchFamily="66" charset="0"/>
              </a:rPr>
              <a:t>EXAMPLE:</a:t>
            </a:r>
          </a:p>
          <a:p>
            <a:pPr marL="0" indent="0">
              <a:buNone/>
            </a:pPr>
            <a:endParaRPr lang="en-IN" sz="14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IN" sz="1400" dirty="0">
                <a:latin typeface="Comic Sans MS" panose="030F0702030302020204" pitchFamily="66" charset="0"/>
              </a:rPr>
              <a:t>  INPUT-1                                OUTPUT                                                         INPUT-2                                OUTPUT                    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A9111-9BDD-4A03-ABF3-7EF1C57E2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598" y="4850802"/>
            <a:ext cx="1770336" cy="17703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E988DE-CB0A-4E2B-A1B6-80109687B9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47" y="4850802"/>
            <a:ext cx="1770336" cy="1770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74B69B-FA5A-4157-A718-D9298BA53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900" y="4892459"/>
            <a:ext cx="1770336" cy="17703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8C425-DFF0-418B-8AC7-AD7CC681A4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551" y="4892459"/>
            <a:ext cx="1770336" cy="177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6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9F6C0-4D63-4685-B9CA-A12FADE31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263" y="102804"/>
            <a:ext cx="8610600" cy="1219968"/>
          </a:xfrm>
        </p:spPr>
        <p:txBody>
          <a:bodyPr/>
          <a:lstStyle/>
          <a:p>
            <a:pPr algn="l"/>
            <a:r>
              <a:rPr lang="en-IN" b="1" dirty="0">
                <a:solidFill>
                  <a:srgbClr val="00B050"/>
                </a:solidFill>
                <a:latin typeface="Comic Sans MS" panose="030F0702030302020204" pitchFamily="66" charset="0"/>
              </a:rPr>
              <a:t>D) smooth(mean)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75E6F-41E6-4E60-B9C1-586BDC764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947" y="1128823"/>
            <a:ext cx="11066106" cy="5495730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latin typeface="Comic Sans MS" panose="030F0702030302020204" pitchFamily="66" charset="0"/>
              </a:rPr>
              <a:t>Using this filter we create the smooth image that particularly reduces the noise in the original image</a:t>
            </a:r>
          </a:p>
          <a:p>
            <a:pPr marL="0" indent="0">
              <a:buNone/>
            </a:pPr>
            <a:r>
              <a:rPr lang="en-IN" dirty="0">
                <a:solidFill>
                  <a:srgbClr val="FFFF00"/>
                </a:solidFill>
                <a:latin typeface="Comic Sans MS" panose="030F0702030302020204" pitchFamily="66" charset="0"/>
              </a:rPr>
              <a:t>LOGIC:</a:t>
            </a:r>
          </a:p>
          <a:p>
            <a:pPr marL="0" indent="0">
              <a:buNone/>
            </a:pPr>
            <a:r>
              <a:rPr lang="en-IN" dirty="0">
                <a:latin typeface="Comic Sans MS" panose="030F0702030302020204" pitchFamily="66" charset="0"/>
              </a:rPr>
              <a:t>We replaces the pixel value with the mean of the surrounding pixels , by using the below formula.</a:t>
            </a:r>
          </a:p>
          <a:p>
            <a:pPr marL="0" indent="0">
              <a:buNone/>
            </a:pPr>
            <a:r>
              <a:rPr lang="en-IN" sz="1050" dirty="0">
                <a:solidFill>
                  <a:schemeClr val="accent6"/>
                </a:solidFill>
                <a:latin typeface="Comic Sans MS" panose="030F0702030302020204" pitchFamily="66" charset="0"/>
              </a:rPr>
              <a:t>space[k][j]=</a:t>
            </a:r>
            <a:r>
              <a:rPr lang="en-IN" sz="1050" dirty="0">
                <a:solidFill>
                  <a:srgbClr val="FFFF00"/>
                </a:solidFill>
                <a:latin typeface="Comic Sans MS" panose="030F0702030302020204" pitchFamily="66" charset="0"/>
              </a:rPr>
              <a:t>(space[k][j]+space[k+1][j]+space[k+1][j+1]+space[k][j+1]+space[k-1][j+1]+space[k-1][j]+space[k-1][j-1]+space[k-1][j]+space[k+1][j-1])/9;</a:t>
            </a:r>
          </a:p>
          <a:p>
            <a:pPr marL="0" indent="0">
              <a:buNone/>
            </a:pPr>
            <a:endParaRPr lang="en-IN" sz="1050" dirty="0">
              <a:solidFill>
                <a:srgbClr val="FFFF00"/>
              </a:solidFill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IN" sz="2400" dirty="0">
                <a:latin typeface="Comic Sans MS" panose="030F0702030302020204" pitchFamily="66" charset="0"/>
              </a:rPr>
              <a:t>EXAMPLE: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19820D-A449-4D2E-805E-C2E26499D3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53" y="4058815"/>
            <a:ext cx="2379307" cy="23793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9DF4C6-9CC5-4A39-9FEC-A3FD5D238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524" y="4058815"/>
            <a:ext cx="2379308" cy="2379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8697AB-9D4C-4568-9A87-80699C6325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797" y="4058815"/>
            <a:ext cx="2379308" cy="23793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476581-83F8-4C37-B291-5DF2DF7321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515" y="4058815"/>
            <a:ext cx="2379309" cy="237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99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786AC-6C3E-474D-BB4E-FC3AF8415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947" y="639315"/>
            <a:ext cx="5934269" cy="1428322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>
                <a:solidFill>
                  <a:srgbClr val="00B0F0"/>
                </a:solidFill>
                <a:latin typeface="Comic Sans MS" panose="030F0702030302020204" pitchFamily="66" charset="0"/>
              </a:rPr>
              <a:t>REFRENCES</a:t>
            </a:r>
            <a:endParaRPr lang="en-IN" sz="5400" b="1" dirty="0">
              <a:solidFill>
                <a:srgbClr val="00B0F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67576-192C-42FC-82C5-1A6D8D871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http://homepages.inf.ed.ac.uk/rbf/HIPR2/</a:t>
            </a:r>
            <a:endParaRPr lang="en-IN" dirty="0"/>
          </a:p>
          <a:p>
            <a:r>
              <a:rPr lang="en-IN" dirty="0">
                <a:hlinkClick r:id="rId3"/>
              </a:rPr>
              <a:t>https://www.tutorialspoint.com/dip/concept_of_bits_per_pixel.htm</a:t>
            </a:r>
            <a:endParaRPr lang="en-IN" dirty="0"/>
          </a:p>
          <a:p>
            <a:r>
              <a:rPr lang="en-IN" dirty="0">
                <a:hlinkClick r:id="rId4"/>
              </a:rPr>
              <a:t>https://github.com/abhijitnathwani/image-processing</a:t>
            </a:r>
            <a:endParaRPr lang="en-IN" dirty="0"/>
          </a:p>
          <a:p>
            <a:r>
              <a:rPr lang="en-IN" dirty="0">
                <a:hlinkClick r:id="rId5"/>
              </a:rPr>
              <a:t>https://github.com/jkaramichos/bmp_image</a:t>
            </a:r>
            <a:endParaRPr lang="en-IN" dirty="0"/>
          </a:p>
          <a:p>
            <a:r>
              <a:rPr lang="en-IN" dirty="0">
                <a:hlinkClick r:id="rId6"/>
              </a:rPr>
              <a:t>https://itnext.io/bits-to-bitmaps-a-simple-walkthrough-of-bmp-image-format-765dc6857393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3561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0C4FD-ED1B-4E30-932E-E1BAEE8D5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842" y="1313896"/>
            <a:ext cx="10189346" cy="48028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16000" dirty="0">
                <a:solidFill>
                  <a:srgbClr val="00B0F0"/>
                </a:solidFill>
                <a:latin typeface="Comic Sans MS" panose="030F0702030302020204" pitchFamily="66" charset="0"/>
              </a:rPr>
              <a:t>T</a:t>
            </a:r>
            <a:r>
              <a:rPr lang="en-IN" sz="16000" dirty="0">
                <a:solidFill>
                  <a:srgbClr val="FF0000"/>
                </a:solidFill>
                <a:latin typeface="Comic Sans MS" panose="030F0702030302020204" pitchFamily="66" charset="0"/>
              </a:rPr>
              <a:t>H</a:t>
            </a:r>
            <a:r>
              <a:rPr lang="en-IN" sz="16000" dirty="0">
                <a:solidFill>
                  <a:srgbClr val="0070C0"/>
                </a:solidFill>
                <a:latin typeface="Comic Sans MS" panose="030F0702030302020204" pitchFamily="66" charset="0"/>
              </a:rPr>
              <a:t>A</a:t>
            </a:r>
            <a:r>
              <a:rPr lang="en-IN" sz="16000" dirty="0">
                <a:solidFill>
                  <a:srgbClr val="FFFF00"/>
                </a:solidFill>
                <a:latin typeface="Comic Sans MS" panose="030F0702030302020204" pitchFamily="66" charset="0"/>
              </a:rPr>
              <a:t>N</a:t>
            </a:r>
            <a:r>
              <a:rPr lang="en-IN" sz="16000" dirty="0">
                <a:solidFill>
                  <a:srgbClr val="00B050"/>
                </a:solidFill>
                <a:latin typeface="Comic Sans MS" panose="030F0702030302020204" pitchFamily="66" charset="0"/>
              </a:rPr>
              <a:t>K Y</a:t>
            </a:r>
            <a:r>
              <a:rPr lang="en-IN" sz="16000" dirty="0">
                <a:latin typeface="Comic Sans MS" panose="030F0702030302020204" pitchFamily="66" charset="0"/>
              </a:rPr>
              <a:t>O</a:t>
            </a:r>
            <a:r>
              <a:rPr lang="en-IN" sz="16000" dirty="0">
                <a:solidFill>
                  <a:srgbClr val="00B050"/>
                </a:solidFill>
                <a:latin typeface="Comic Sans MS" panose="030F0702030302020204" pitchFamily="66" charset="0"/>
              </a:rPr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428670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C0C6735-0CEC-4DE7-BF12-685DD9227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875" y="1586203"/>
            <a:ext cx="10820400" cy="504795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  <a:latin typeface="Comic Sans MS" panose="030F0702030302020204" pitchFamily="66" charset="0"/>
              </a:rPr>
              <a:t>BMP allows encoding images in different color depths. The </a:t>
            </a:r>
            <a:r>
              <a:rPr lang="en-US" b="1" dirty="0">
                <a:solidFill>
                  <a:srgbClr val="00B0F0"/>
                </a:solidFill>
                <a:latin typeface="Comic Sans MS" panose="030F0702030302020204" pitchFamily="66" charset="0"/>
              </a:rPr>
              <a:t>color depth</a:t>
            </a:r>
            <a:r>
              <a:rPr lang="en-US" dirty="0">
                <a:solidFill>
                  <a:srgbClr val="00B0F0"/>
                </a:solidFill>
                <a:latin typeface="Comic Sans MS" panose="030F0702030302020204" pitchFamily="66" charset="0"/>
              </a:rPr>
              <a:t> is a measure of an individual image pixel to accurately represent a color. Color depth is calculated in </a:t>
            </a:r>
            <a:r>
              <a:rPr lang="en-US" b="1" dirty="0">
                <a:solidFill>
                  <a:srgbClr val="00B0F0"/>
                </a:solidFill>
                <a:latin typeface="Comic Sans MS" panose="030F0702030302020204" pitchFamily="66" charset="0"/>
              </a:rPr>
              <a:t>bits-per-pixel</a:t>
            </a:r>
            <a:r>
              <a:rPr lang="en-US" dirty="0">
                <a:solidFill>
                  <a:srgbClr val="00B0F0"/>
                </a:solidFill>
                <a:latin typeface="Comic Sans MS" panose="030F0702030302020204" pitchFamily="66" charset="0"/>
              </a:rPr>
              <a:t> or </a:t>
            </a:r>
            <a:r>
              <a:rPr lang="en-US" b="1" dirty="0">
                <a:solidFill>
                  <a:srgbClr val="00B0F0"/>
                </a:solidFill>
                <a:latin typeface="Comic Sans MS" panose="030F0702030302020204" pitchFamily="66" charset="0"/>
              </a:rPr>
              <a:t>bpp</a:t>
            </a:r>
            <a:r>
              <a:rPr lang="en-US" dirty="0">
                <a:solidFill>
                  <a:srgbClr val="00B0F0"/>
                </a:solidFill>
                <a:latin typeface="Comic Sans MS" panose="030F0702030302020204" pitchFamily="66" charset="0"/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  <a:latin typeface="Comic Sans MS" panose="030F0702030302020204" pitchFamily="66" charset="0"/>
              </a:rPr>
              <a:t>For example, 1-bit color depth or 1bpp means a pixel can have a 1-bit color or </a:t>
            </a:r>
            <a:r>
              <a:rPr lang="en-US" b="1" dirty="0">
                <a:solidFill>
                  <a:srgbClr val="00B0F0"/>
                </a:solidFill>
                <a:latin typeface="Comic Sans MS" panose="030F0702030302020204" pitchFamily="66" charset="0"/>
              </a:rPr>
              <a:t>2</a:t>
            </a:r>
            <a:r>
              <a:rPr lang="en-US" dirty="0">
                <a:solidFill>
                  <a:srgbClr val="00B0F0"/>
                </a:solidFill>
                <a:latin typeface="Comic Sans MS" panose="030F0702030302020204" pitchFamily="66" charset="0"/>
              </a:rPr>
              <a:t> values. Monochromatic images have 1-bit color depth because a pixel can be </a:t>
            </a:r>
            <a:r>
              <a:rPr lang="en-US" b="1" dirty="0">
                <a:solidFill>
                  <a:srgbClr val="00B0F0"/>
                </a:solidFill>
                <a:latin typeface="Comic Sans MS" panose="030F0702030302020204" pitchFamily="66" charset="0"/>
              </a:rPr>
              <a:t>true black</a:t>
            </a:r>
            <a:r>
              <a:rPr lang="en-US" dirty="0">
                <a:solidFill>
                  <a:srgbClr val="00B0F0"/>
                </a:solidFill>
                <a:latin typeface="Comic Sans MS" panose="030F0702030302020204" pitchFamily="66" charset="0"/>
              </a:rPr>
              <a:t> or </a:t>
            </a:r>
            <a:r>
              <a:rPr lang="en-US" b="1" dirty="0">
                <a:solidFill>
                  <a:srgbClr val="00B0F0"/>
                </a:solidFill>
                <a:latin typeface="Comic Sans MS" panose="030F0702030302020204" pitchFamily="66" charset="0"/>
              </a:rPr>
              <a:t>true white</a:t>
            </a:r>
            <a:r>
              <a:rPr lang="en-US" dirty="0">
                <a:solidFill>
                  <a:srgbClr val="00B0F0"/>
                </a:solidFill>
                <a:latin typeface="Comic Sans MS" panose="030F0702030302020204" pitchFamily="66" charset="0"/>
              </a:rPr>
              <a:t>. BMP format supports 1-bit, 2-bit, 4-bit, 16-bit, 24-bit, and 32-bit color depths. BMP allows an alpha-channel to add transparency in the image using 32-bit color depth.</a:t>
            </a:r>
          </a:p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  <a:latin typeface="Comic Sans MS" panose="030F0702030302020204" pitchFamily="66" charset="0"/>
              </a:rPr>
              <a:t>Since Bitmap images are great at storing </a:t>
            </a:r>
            <a:r>
              <a:rPr lang="en-US" b="1" dirty="0">
                <a:solidFill>
                  <a:srgbClr val="00B0F0"/>
                </a:solidFill>
                <a:latin typeface="Comic Sans MS" panose="030F0702030302020204" pitchFamily="66" charset="0"/>
              </a:rPr>
              <a:t>raw-uncompressed</a:t>
            </a:r>
            <a:r>
              <a:rPr lang="en-US" dirty="0">
                <a:solidFill>
                  <a:srgbClr val="00B0F0"/>
                </a:solidFill>
                <a:latin typeface="Comic Sans MS" panose="030F0702030302020204" pitchFamily="66" charset="0"/>
              </a:rPr>
              <a:t> data, they are great for </a:t>
            </a:r>
            <a:r>
              <a:rPr lang="en-US" b="1" dirty="0">
                <a:solidFill>
                  <a:srgbClr val="00B0F0"/>
                </a:solidFill>
                <a:latin typeface="Comic Sans MS" panose="030F0702030302020204" pitchFamily="66" charset="0"/>
              </a:rPr>
              <a:t>archival purpose</a:t>
            </a:r>
            <a:r>
              <a:rPr lang="en-US" dirty="0">
                <a:solidFill>
                  <a:srgbClr val="00B0F0"/>
                </a:solidFill>
                <a:latin typeface="Comic Sans MS" panose="030F0702030302020204" pitchFamily="66" charset="0"/>
              </a:rPr>
              <a:t> and </a:t>
            </a:r>
            <a:r>
              <a:rPr lang="en-US" b="1" dirty="0">
                <a:solidFill>
                  <a:srgbClr val="00B0F0"/>
                </a:solidFill>
                <a:latin typeface="Comic Sans MS" panose="030F0702030302020204" pitchFamily="66" charset="0"/>
              </a:rPr>
              <a:t>image processing</a:t>
            </a:r>
            <a:endParaRPr lang="en-US" dirty="0">
              <a:solidFill>
                <a:srgbClr val="00B0F0"/>
              </a:solidFill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0134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69D438DF-420F-411B-BFA9-6D2124E388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869" y="168676"/>
            <a:ext cx="11501021" cy="790593"/>
          </a:xfrm>
        </p:spPr>
        <p:txBody>
          <a:bodyPr>
            <a:noAutofit/>
          </a:bodyPr>
          <a:lstStyle/>
          <a:p>
            <a:pPr algn="l"/>
            <a:r>
              <a:rPr lang="en-IN" sz="3600" b="1" dirty="0">
                <a:solidFill>
                  <a:srgbClr val="00B0F0"/>
                </a:solidFill>
                <a:latin typeface="Comic Sans MS" panose="030F0702030302020204" pitchFamily="66" charset="0"/>
              </a:rPr>
              <a:t>Images used to perform the functions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56D0917A-97DB-437C-8132-B0B413A2F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4700" y="1292841"/>
            <a:ext cx="11226169" cy="5565159"/>
          </a:xfrm>
        </p:spPr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1)”lenargb.bmp”                          2)”lenagray.bmp”                        3)”fruit.bmp”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4)”Barbara.bmp”                          5)”ships.bmp”                               6)”parrots.bmp”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2CF4BD-1169-40ED-A254-312B5DC9968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46" y="1290444"/>
            <a:ext cx="1923370" cy="192524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B6CBFC-24C1-458D-9883-0B5937971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31" y="4081243"/>
            <a:ext cx="1925242" cy="19252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63A4EB-963C-4914-8A6E-AB4AA74ED2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055" y="1254770"/>
            <a:ext cx="1948750" cy="1948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C678D3-E86B-4D58-BE22-4813E63EFF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651" y="4069075"/>
            <a:ext cx="1989943" cy="19899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D997F8-4269-4A79-8C41-3C5A1FA3E5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651" y="1292317"/>
            <a:ext cx="1923369" cy="19233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B87053-A2AB-47CB-87F9-12F13E08ED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436" y="4069075"/>
            <a:ext cx="1923369" cy="192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652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49481-0F86-4288-B3BD-58919B3FF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07" y="196202"/>
            <a:ext cx="8610600" cy="1293028"/>
          </a:xfrm>
        </p:spPr>
        <p:txBody>
          <a:bodyPr/>
          <a:lstStyle/>
          <a:p>
            <a:pPr algn="l"/>
            <a:r>
              <a:rPr lang="en-IN" dirty="0">
                <a:solidFill>
                  <a:srgbClr val="FFFF00"/>
                </a:solidFill>
                <a:latin typeface="Comic Sans MS" panose="030F0702030302020204" pitchFamily="66" charset="0"/>
              </a:rPr>
              <a:t>Functions performed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2932B-52A6-4EC5-8789-68C0D82E8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837" y="1564246"/>
            <a:ext cx="10820400" cy="4024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>
                <a:latin typeface="Comic Sans MS" panose="030F0702030302020204" pitchFamily="66" charset="0"/>
              </a:rPr>
              <a:t>1) Grayscale to binary conversion</a:t>
            </a:r>
          </a:p>
          <a:p>
            <a:pPr marL="0" indent="0">
              <a:buNone/>
            </a:pPr>
            <a:r>
              <a:rPr lang="en-IN" dirty="0">
                <a:latin typeface="Comic Sans MS" panose="030F0702030302020204" pitchFamily="66" charset="0"/>
              </a:rPr>
              <a:t>2) Colour to grayscale conversion</a:t>
            </a:r>
          </a:p>
          <a:p>
            <a:pPr marL="0" indent="0">
              <a:buNone/>
            </a:pPr>
            <a:r>
              <a:rPr lang="en-IN" dirty="0">
                <a:latin typeface="Comic Sans MS" panose="030F0702030302020204" pitchFamily="66" charset="0"/>
              </a:rPr>
              <a:t>3) Getting image details </a:t>
            </a:r>
          </a:p>
          <a:p>
            <a:pPr marL="0" indent="0">
              <a:buNone/>
            </a:pPr>
            <a:r>
              <a:rPr lang="en-IN" dirty="0">
                <a:latin typeface="Comic Sans MS" panose="030F0702030302020204" pitchFamily="66" charset="0"/>
              </a:rPr>
              <a:t>4) Negative of grayscale image</a:t>
            </a:r>
          </a:p>
          <a:p>
            <a:pPr marL="0" indent="0">
              <a:buNone/>
            </a:pPr>
            <a:r>
              <a:rPr lang="en-IN" dirty="0">
                <a:latin typeface="Comic Sans MS" panose="030F0702030302020204" pitchFamily="66" charset="0"/>
              </a:rPr>
              <a:t>5) Cropping the image </a:t>
            </a:r>
          </a:p>
          <a:p>
            <a:pPr marL="0" indent="0">
              <a:buNone/>
            </a:pPr>
            <a:r>
              <a:rPr lang="en-IN" dirty="0">
                <a:latin typeface="Comic Sans MS" panose="030F0702030302020204" pitchFamily="66" charset="0"/>
              </a:rPr>
              <a:t>6) To flip in Horizontal and Vertical direction</a:t>
            </a:r>
          </a:p>
          <a:p>
            <a:pPr marL="0" indent="0">
              <a:buNone/>
            </a:pPr>
            <a:r>
              <a:rPr lang="en-IN" dirty="0">
                <a:latin typeface="Comic Sans MS" panose="030F0702030302020204" pitchFamily="66" charset="0"/>
              </a:rPr>
              <a:t>7) To calculate average grey level of image</a:t>
            </a:r>
          </a:p>
          <a:p>
            <a:pPr marL="0" indent="0">
              <a:buNone/>
            </a:pPr>
            <a:r>
              <a:rPr lang="en-IN" dirty="0">
                <a:latin typeface="Comic Sans MS" panose="030F0702030302020204" pitchFamily="66" charset="0"/>
              </a:rPr>
              <a:t>8) To convert grayscale image to binary(0,1) in Text file</a:t>
            </a:r>
          </a:p>
          <a:p>
            <a:pPr marL="0" indent="0">
              <a:buNone/>
            </a:pPr>
            <a:r>
              <a:rPr lang="en-IN" dirty="0">
                <a:latin typeface="Comic Sans MS" panose="030F0702030302020204" pitchFamily="66" charset="0"/>
              </a:rPr>
              <a:t>9) Morphing 2 images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8858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72A61-4823-4D0C-8384-9247AD829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90618"/>
            <a:ext cx="10820400" cy="5828068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latin typeface="Comic Sans MS" panose="030F0702030302020204" pitchFamily="66" charset="0"/>
              </a:rPr>
              <a:t>10) Getting the pixel information</a:t>
            </a:r>
          </a:p>
          <a:p>
            <a:pPr marL="0" indent="0">
              <a:buNone/>
            </a:pPr>
            <a:r>
              <a:rPr lang="en-IN" dirty="0">
                <a:latin typeface="Comic Sans MS" panose="030F0702030302020204" pitchFamily="66" charset="0"/>
              </a:rPr>
              <a:t>11) Setting the pixel value</a:t>
            </a:r>
          </a:p>
          <a:p>
            <a:pPr marL="0" indent="0">
              <a:buNone/>
            </a:pPr>
            <a:r>
              <a:rPr lang="en-IN" dirty="0">
                <a:latin typeface="Comic Sans MS" panose="030F0702030302020204" pitchFamily="66" charset="0"/>
              </a:rPr>
              <a:t>12) Application of settingpixel() function (chess design)</a:t>
            </a:r>
          </a:p>
          <a:p>
            <a:pPr marL="0" indent="0">
              <a:buNone/>
            </a:pPr>
            <a:r>
              <a:rPr lang="en-IN" dirty="0">
                <a:latin typeface="Comic Sans MS" panose="030F0702030302020204" pitchFamily="66" charset="0"/>
              </a:rPr>
              <a:t>13) Translating the image by a factor of “t”.</a:t>
            </a:r>
          </a:p>
          <a:p>
            <a:pPr marL="0" indent="0">
              <a:buNone/>
            </a:pPr>
            <a:r>
              <a:rPr lang="en-IN" dirty="0">
                <a:latin typeface="Comic Sans MS" panose="030F0702030302020204" pitchFamily="66" charset="0"/>
              </a:rPr>
              <a:t>14) Rotation of image by angle </a:t>
            </a:r>
          </a:p>
          <a:p>
            <a:pPr marL="0" indent="0">
              <a:buNone/>
            </a:pPr>
            <a:r>
              <a:rPr lang="en-IN" dirty="0">
                <a:latin typeface="Comic Sans MS" panose="030F0702030302020204" pitchFamily="66" charset="0"/>
              </a:rPr>
              <a:t>15) </a:t>
            </a:r>
            <a:r>
              <a:rPr lang="en-IN" b="1" dirty="0">
                <a:latin typeface="Comic Sans MS" panose="030F0702030302020204" pitchFamily="66" charset="0"/>
              </a:rPr>
              <a:t>FILTERS:</a:t>
            </a:r>
          </a:p>
          <a:p>
            <a:pPr marL="0" indent="0">
              <a:buNone/>
            </a:pPr>
            <a:r>
              <a:rPr lang="en-IN" dirty="0">
                <a:latin typeface="Comic Sans MS" panose="030F0702030302020204" pitchFamily="66" charset="0"/>
              </a:rPr>
              <a:t>     a)brightening filter.</a:t>
            </a:r>
          </a:p>
          <a:p>
            <a:pPr marL="0" indent="0">
              <a:buNone/>
            </a:pPr>
            <a:r>
              <a:rPr lang="en-IN" dirty="0">
                <a:latin typeface="Comic Sans MS" panose="030F0702030302020204" pitchFamily="66" charset="0"/>
              </a:rPr>
              <a:t>     b)blur filter.</a:t>
            </a:r>
          </a:p>
          <a:p>
            <a:pPr marL="0" indent="0">
              <a:buNone/>
            </a:pPr>
            <a:r>
              <a:rPr lang="en-IN" dirty="0">
                <a:latin typeface="Comic Sans MS" panose="030F0702030302020204" pitchFamily="66" charset="0"/>
              </a:rPr>
              <a:t>     c)sepia filter.</a:t>
            </a:r>
          </a:p>
          <a:p>
            <a:pPr marL="0" indent="0">
              <a:buNone/>
            </a:pPr>
            <a:r>
              <a:rPr lang="en-IN" dirty="0">
                <a:latin typeface="Comic Sans MS" panose="030F0702030302020204" pitchFamily="66" charset="0"/>
              </a:rPr>
              <a:t>     d)smooth(mean) filter.</a:t>
            </a:r>
          </a:p>
        </p:txBody>
      </p:sp>
    </p:spTree>
    <p:extLst>
      <p:ext uri="{BB962C8B-B14F-4D97-AF65-F5344CB8AC3E}">
        <p14:creationId xmlns:p14="http://schemas.microsoft.com/office/powerpoint/2010/main" val="2802406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8B272-E405-4ED6-A3DF-ECF3B086E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204" y="276018"/>
            <a:ext cx="10820400" cy="1293028"/>
          </a:xfrm>
        </p:spPr>
        <p:txBody>
          <a:bodyPr>
            <a:normAutofit/>
          </a:bodyPr>
          <a:lstStyle/>
          <a:p>
            <a:pPr algn="l"/>
            <a:r>
              <a:rPr lang="en-IN" sz="3200" b="1" dirty="0">
                <a:solidFill>
                  <a:srgbClr val="00B050"/>
                </a:solidFill>
                <a:latin typeface="Comic Sans MS" panose="030F0702030302020204" pitchFamily="66" charset="0"/>
              </a:rPr>
              <a:t>1) Grayscale to binary conversion</a:t>
            </a:r>
            <a:br>
              <a:rPr lang="en-IN" sz="3200" dirty="0"/>
            </a:b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83FE5-03B3-43A9-B663-62848D6F4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204" y="1349406"/>
            <a:ext cx="10820400" cy="531772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sz="2600" dirty="0">
                <a:latin typeface="Comic Sans MS" panose="030F0702030302020204" pitchFamily="66" charset="0"/>
              </a:rPr>
              <a:t>This function convert the grayscale image into the binary format i.e. Black&amp; White format</a:t>
            </a:r>
          </a:p>
          <a:p>
            <a:pPr marL="0" indent="0">
              <a:buNone/>
            </a:pPr>
            <a:r>
              <a:rPr lang="en-IN" sz="2600" dirty="0">
                <a:solidFill>
                  <a:srgbClr val="FFFF00"/>
                </a:solidFill>
                <a:latin typeface="Comic Sans MS" panose="030F0702030302020204" pitchFamily="66" charset="0"/>
              </a:rPr>
              <a:t>Logic:</a:t>
            </a:r>
          </a:p>
          <a:p>
            <a:pPr marL="0" indent="0">
              <a:buNone/>
            </a:pPr>
            <a:r>
              <a:rPr lang="en-IN" sz="2600" dirty="0">
                <a:latin typeface="Comic Sans MS" panose="030F0702030302020204" pitchFamily="66" charset="0"/>
              </a:rPr>
              <a:t>If the pixel value at a particular location is more then threshold(128) value the function will assign it WHITE(255) value else BLACK(0) value</a:t>
            </a:r>
            <a:r>
              <a:rPr lang="en-IN" sz="2600" dirty="0"/>
              <a:t>.</a:t>
            </a:r>
          </a:p>
          <a:p>
            <a:pPr marL="0" indent="0">
              <a:buNone/>
            </a:pPr>
            <a:r>
              <a:rPr lang="en-US" dirty="0">
                <a:latin typeface="Comic Sans MS" panose="030F0702030302020204" pitchFamily="66" charset="0"/>
              </a:rPr>
              <a:t>    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 </a:t>
            </a:r>
            <a:r>
              <a:rPr lang="en-US" sz="1100" dirty="0">
                <a:solidFill>
                  <a:srgbClr val="0070C0"/>
                </a:solidFill>
                <a:latin typeface="Comic Sans MS" panose="030F0702030302020204" pitchFamily="66" charset="0"/>
              </a:rPr>
              <a:t>for(int k=0;k&lt; height ; k++)       </a:t>
            </a:r>
            <a:r>
              <a:rPr lang="en-US" sz="1100" dirty="0">
                <a:latin typeface="Comic Sans MS" panose="030F0702030302020204" pitchFamily="66" charset="0"/>
              </a:rPr>
              <a:t>//store 0(black) and 255(white) values to space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070C0"/>
                </a:solidFill>
                <a:latin typeface="Comic Sans MS" panose="030F0702030302020204" pitchFamily="66" charset="0"/>
              </a:rPr>
              <a:t>       {    for(int j=0;j&lt; width ;j++)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070C0"/>
                </a:solidFill>
                <a:latin typeface="Comic Sans MS" panose="030F0702030302020204" pitchFamily="66" charset="0"/>
              </a:rPr>
              <a:t>             {      </a:t>
            </a:r>
            <a:r>
              <a:rPr lang="en-US" sz="1100" dirty="0">
                <a:solidFill>
                  <a:srgbClr val="FFFF00"/>
                </a:solidFill>
                <a:latin typeface="Comic Sans MS" panose="030F0702030302020204" pitchFamily="66" charset="0"/>
              </a:rPr>
              <a:t>space[k][j]=(space[k][j] &gt; THRESHOLD) ? WHITE : BLACK;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070C0"/>
                </a:solidFill>
                <a:latin typeface="Comic Sans MS" panose="030F0702030302020204" pitchFamily="66" charset="0"/>
              </a:rPr>
              <a:t>             }	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070C0"/>
                </a:solidFill>
                <a:latin typeface="Comic Sans MS" panose="030F0702030302020204" pitchFamily="66" charset="0"/>
              </a:rPr>
              <a:t>       }                                                                                                                                                                                                           </a:t>
            </a:r>
            <a:r>
              <a:rPr lang="en-US" sz="1100" dirty="0">
                <a:latin typeface="Comic Sans MS" panose="030F0702030302020204" pitchFamily="66" charset="0"/>
              </a:rPr>
              <a:t>-----&gt;</a:t>
            </a:r>
            <a:endParaRPr lang="en-US" sz="1100" dirty="0">
              <a:solidFill>
                <a:srgbClr val="0070C0"/>
              </a:solidFill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IN" dirty="0"/>
              <a:t>                                                                                                                </a:t>
            </a:r>
          </a:p>
          <a:p>
            <a:pPr marL="0" indent="0">
              <a:buNone/>
            </a:pPr>
            <a:r>
              <a:rPr lang="en-IN" dirty="0"/>
              <a:t>{ code is taken from the program}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                                                                                 INPUT                                 OUTPUT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96F984-4D04-48AA-93FB-E9E679383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412" y="3810744"/>
            <a:ext cx="2018192" cy="20181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EB9F55-A26B-481C-BE3F-8FCEF933C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019" y="3810744"/>
            <a:ext cx="2018192" cy="201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6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B3732-9F52-4735-957B-7CEC31497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586" y="169569"/>
            <a:ext cx="10944688" cy="1293028"/>
          </a:xfrm>
        </p:spPr>
        <p:txBody>
          <a:bodyPr>
            <a:normAutofit/>
          </a:bodyPr>
          <a:lstStyle/>
          <a:p>
            <a:pPr algn="l"/>
            <a:r>
              <a:rPr lang="en-IN" sz="3600" b="1" dirty="0">
                <a:solidFill>
                  <a:srgbClr val="00B0F0"/>
                </a:solidFill>
                <a:latin typeface="Comic Sans MS" panose="030F0702030302020204" pitchFamily="66" charset="0"/>
              </a:rPr>
              <a:t>2) Colour to grayscale conversion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712EA-A343-45C3-82CB-102F1F7CD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639" y="1287262"/>
            <a:ext cx="11044561" cy="506027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dirty="0">
                <a:latin typeface="Comic Sans MS" panose="030F0702030302020204" pitchFamily="66" charset="0"/>
              </a:rPr>
              <a:t>“color2gray()” function converts the colour(RGB) bitmap image to a grayscale bitmap image  </a:t>
            </a:r>
          </a:p>
          <a:p>
            <a:pPr marL="0" indent="0">
              <a:buNone/>
            </a:pPr>
            <a:r>
              <a:rPr lang="en-IN" dirty="0">
                <a:solidFill>
                  <a:srgbClr val="FFFF00"/>
                </a:solidFill>
                <a:latin typeface="Comic Sans MS" panose="030F0702030302020204" pitchFamily="66" charset="0"/>
              </a:rPr>
              <a:t>Logic: </a:t>
            </a:r>
          </a:p>
          <a:p>
            <a:pPr marL="0" indent="0">
              <a:buNone/>
            </a:pPr>
            <a:r>
              <a:rPr lang="en-IN" dirty="0">
                <a:latin typeface="Comic Sans MS" panose="030F0702030302020204" pitchFamily="66" charset="0"/>
              </a:rPr>
              <a:t>using the conversion formula we multiply the particular pixel that is constructed with the red , blue and green colour with the respective value.</a:t>
            </a:r>
          </a:p>
          <a:p>
            <a:pPr marL="0" indent="0">
              <a:buNone/>
            </a:pPr>
            <a:endParaRPr lang="en-IN" sz="9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IN" sz="900" dirty="0">
                <a:latin typeface="Comic Sans MS" panose="030F0702030302020204" pitchFamily="66" charset="0"/>
              </a:rPr>
              <a:t>for(int </a:t>
            </a:r>
            <a:r>
              <a:rPr lang="en-IN" sz="900" dirty="0" err="1">
                <a:latin typeface="Comic Sans MS" panose="030F0702030302020204" pitchFamily="66" charset="0"/>
              </a:rPr>
              <a:t>i</a:t>
            </a:r>
            <a:r>
              <a:rPr lang="en-IN" sz="900" dirty="0">
                <a:latin typeface="Comic Sans MS" panose="030F0702030302020204" pitchFamily="66" charset="0"/>
              </a:rPr>
              <a:t>=0;i&lt; size ;</a:t>
            </a:r>
            <a:r>
              <a:rPr lang="en-IN" sz="900" dirty="0" err="1">
                <a:latin typeface="Comic Sans MS" panose="030F0702030302020204" pitchFamily="66" charset="0"/>
              </a:rPr>
              <a:t>i</a:t>
            </a:r>
            <a:r>
              <a:rPr lang="en-IN" sz="900" dirty="0">
                <a:latin typeface="Comic Sans MS" panose="030F0702030302020204" pitchFamily="66" charset="0"/>
              </a:rPr>
              <a:t>++)              //RGB to grey</a:t>
            </a:r>
          </a:p>
          <a:p>
            <a:pPr marL="0" indent="0">
              <a:buNone/>
            </a:pPr>
            <a:r>
              <a:rPr lang="en-IN" sz="900" dirty="0">
                <a:latin typeface="Comic Sans MS" panose="030F0702030302020204" pitchFamily="66" charset="0"/>
              </a:rPr>
              <a:t>{     x=0;                                                                                                                                                                                               </a:t>
            </a:r>
            <a:r>
              <a:rPr lang="en-IN" sz="1900" dirty="0">
                <a:latin typeface="Comic Sans MS" panose="030F0702030302020204" pitchFamily="66" charset="0"/>
              </a:rPr>
              <a:t>INPUT                          OUTPUT</a:t>
            </a:r>
          </a:p>
          <a:p>
            <a:pPr marL="0" indent="0">
              <a:buNone/>
            </a:pPr>
            <a:r>
              <a:rPr lang="en-IN" sz="900" dirty="0">
                <a:latin typeface="Comic Sans MS" panose="030F0702030302020204" pitchFamily="66" charset="0"/>
              </a:rPr>
              <a:t>     space[</a:t>
            </a:r>
            <a:r>
              <a:rPr lang="en-IN" sz="900" dirty="0" err="1">
                <a:latin typeface="Comic Sans MS" panose="030F0702030302020204" pitchFamily="66" charset="0"/>
              </a:rPr>
              <a:t>i</a:t>
            </a:r>
            <a:r>
              <a:rPr lang="en-IN" sz="900" dirty="0">
                <a:latin typeface="Comic Sans MS" panose="030F0702030302020204" pitchFamily="66" charset="0"/>
              </a:rPr>
              <a:t>][2]=getc(t);                                    //blue                                                                                                                 </a:t>
            </a:r>
            <a:endParaRPr lang="en-IN" sz="18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IN" sz="900" dirty="0">
                <a:latin typeface="Comic Sans MS" panose="030F0702030302020204" pitchFamily="66" charset="0"/>
              </a:rPr>
              <a:t>     space[</a:t>
            </a:r>
            <a:r>
              <a:rPr lang="en-IN" sz="900" dirty="0" err="1">
                <a:latin typeface="Comic Sans MS" panose="030F0702030302020204" pitchFamily="66" charset="0"/>
              </a:rPr>
              <a:t>i</a:t>
            </a:r>
            <a:r>
              <a:rPr lang="en-IN" sz="900" dirty="0">
                <a:latin typeface="Comic Sans MS" panose="030F0702030302020204" pitchFamily="66" charset="0"/>
              </a:rPr>
              <a:t>][1]=getc(t);                                    //green</a:t>
            </a:r>
          </a:p>
          <a:p>
            <a:pPr marL="0" indent="0">
              <a:buNone/>
            </a:pPr>
            <a:r>
              <a:rPr lang="en-IN" sz="900" dirty="0">
                <a:latin typeface="Comic Sans MS" panose="030F0702030302020204" pitchFamily="66" charset="0"/>
              </a:rPr>
              <a:t>     space[</a:t>
            </a:r>
            <a:r>
              <a:rPr lang="en-IN" sz="900" dirty="0" err="1">
                <a:latin typeface="Comic Sans MS" panose="030F0702030302020204" pitchFamily="66" charset="0"/>
              </a:rPr>
              <a:t>i</a:t>
            </a:r>
            <a:r>
              <a:rPr lang="en-IN" sz="900" dirty="0">
                <a:latin typeface="Comic Sans MS" panose="030F0702030302020204" pitchFamily="66" charset="0"/>
              </a:rPr>
              <a:t>][0]=getc(t);	           //red</a:t>
            </a:r>
          </a:p>
          <a:p>
            <a:pPr marL="0" indent="0">
              <a:buNone/>
            </a:pPr>
            <a:r>
              <a:rPr lang="en-IN" sz="1100" dirty="0">
                <a:solidFill>
                  <a:srgbClr val="FFFF00"/>
                </a:solidFill>
                <a:latin typeface="Comic Sans MS" panose="030F0702030302020204" pitchFamily="66" charset="0"/>
              </a:rPr>
              <a:t>      x=(space[</a:t>
            </a:r>
            <a:r>
              <a:rPr lang="en-IN" sz="1100" dirty="0" err="1">
                <a:solidFill>
                  <a:srgbClr val="FFFF00"/>
                </a:solidFill>
                <a:latin typeface="Comic Sans MS" panose="030F0702030302020204" pitchFamily="66" charset="0"/>
              </a:rPr>
              <a:t>i</a:t>
            </a:r>
            <a:r>
              <a:rPr lang="en-IN" sz="1100" dirty="0">
                <a:solidFill>
                  <a:srgbClr val="FFFF00"/>
                </a:solidFill>
                <a:latin typeface="Comic Sans MS" panose="030F0702030302020204" pitchFamily="66" charset="0"/>
              </a:rPr>
              <a:t>][0]*0.29) + (space[</a:t>
            </a:r>
            <a:r>
              <a:rPr lang="en-IN" sz="1100" dirty="0" err="1">
                <a:solidFill>
                  <a:srgbClr val="FFFF00"/>
                </a:solidFill>
                <a:latin typeface="Comic Sans MS" panose="030F0702030302020204" pitchFamily="66" charset="0"/>
              </a:rPr>
              <a:t>i</a:t>
            </a:r>
            <a:r>
              <a:rPr lang="en-IN" sz="1100" dirty="0">
                <a:solidFill>
                  <a:srgbClr val="FFFF00"/>
                </a:solidFill>
                <a:latin typeface="Comic Sans MS" panose="030F0702030302020204" pitchFamily="66" charset="0"/>
              </a:rPr>
              <a:t>][1]*0.59)+ (space[</a:t>
            </a:r>
            <a:r>
              <a:rPr lang="en-IN" sz="1100" dirty="0" err="1">
                <a:solidFill>
                  <a:srgbClr val="FFFF00"/>
                </a:solidFill>
                <a:latin typeface="Comic Sans MS" panose="030F0702030302020204" pitchFamily="66" charset="0"/>
              </a:rPr>
              <a:t>i</a:t>
            </a:r>
            <a:r>
              <a:rPr lang="en-IN" sz="1100" dirty="0">
                <a:solidFill>
                  <a:srgbClr val="FFFF00"/>
                </a:solidFill>
                <a:latin typeface="Comic Sans MS" panose="030F0702030302020204" pitchFamily="66" charset="0"/>
              </a:rPr>
              <a:t>][2]*0.11)</a:t>
            </a:r>
            <a:r>
              <a:rPr lang="en-IN" sz="1100" dirty="0">
                <a:latin typeface="Comic Sans MS" panose="030F0702030302020204" pitchFamily="66" charset="0"/>
              </a:rPr>
              <a:t>;       //conversion formula putc(x,f);</a:t>
            </a:r>
            <a:r>
              <a:rPr lang="en-IN" sz="900" dirty="0">
                <a:latin typeface="Comic Sans MS" panose="030F0702030302020204" pitchFamily="66" charset="0"/>
              </a:rPr>
              <a:t>                                                                      --------&gt;                                                                  </a:t>
            </a:r>
          </a:p>
          <a:p>
            <a:pPr marL="0" indent="0">
              <a:buNone/>
            </a:pPr>
            <a:r>
              <a:rPr lang="en-IN" sz="900" dirty="0">
                <a:latin typeface="Comic Sans MS" panose="030F0702030302020204" pitchFamily="66" charset="0"/>
              </a:rPr>
              <a:t>      putc(x,f);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</a:p>
          <a:p>
            <a:pPr marL="0" indent="0">
              <a:buNone/>
            </a:pPr>
            <a:r>
              <a:rPr lang="en-IN" sz="900" dirty="0">
                <a:latin typeface="Comic Sans MS" panose="030F0702030302020204" pitchFamily="66" charset="0"/>
              </a:rPr>
              <a:t>      putc(x,f);</a:t>
            </a:r>
          </a:p>
          <a:p>
            <a:pPr marL="0" indent="0">
              <a:buNone/>
            </a:pPr>
            <a:r>
              <a:rPr lang="en-IN" sz="900" dirty="0">
                <a:latin typeface="Comic Sans MS" panose="030F0702030302020204" pitchFamily="66" charset="0"/>
              </a:rPr>
              <a:t>}</a:t>
            </a:r>
          </a:p>
          <a:p>
            <a:pPr marL="0" indent="0">
              <a:buNone/>
            </a:pPr>
            <a:endParaRPr lang="en-IN" sz="9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IN" sz="9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IN" sz="1700" dirty="0">
                <a:latin typeface="Comic Sans MS" panose="030F0702030302020204" pitchFamily="66" charset="0"/>
              </a:rPr>
              <a:t>{</a:t>
            </a:r>
            <a:r>
              <a:rPr lang="en-IN" sz="1700" dirty="0">
                <a:solidFill>
                  <a:schemeClr val="accent6"/>
                </a:solidFill>
                <a:latin typeface="Comic Sans MS" panose="030F0702030302020204" pitchFamily="66" charset="0"/>
              </a:rPr>
              <a:t>code is taken from the program</a:t>
            </a:r>
            <a:r>
              <a:rPr lang="en-IN" sz="1700" dirty="0">
                <a:latin typeface="Comic Sans MS" panose="030F0702030302020204" pitchFamily="66" charset="0"/>
              </a:rPr>
              <a:t>}</a:t>
            </a:r>
          </a:p>
          <a:p>
            <a:pPr marL="0" indent="0">
              <a:buNone/>
            </a:pPr>
            <a:r>
              <a:rPr lang="en-IN" sz="900" dirty="0">
                <a:latin typeface="Comic Sans MS" panose="030F0702030302020204" pitchFamily="66" charset="0"/>
              </a:rPr>
              <a:t>                                                                                                                             </a:t>
            </a:r>
            <a:r>
              <a:rPr lang="en-IN" sz="900" dirty="0"/>
              <a:t>                                                                                                                                                   ----------&gt;</a:t>
            </a:r>
          </a:p>
          <a:p>
            <a:pPr marL="0" indent="0">
              <a:buNone/>
            </a:pPr>
            <a:r>
              <a:rPr lang="en-IN" sz="900" dirty="0"/>
              <a:t>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7A731D-304E-482C-94D1-E7D8C4D14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828" y="3428999"/>
            <a:ext cx="1586085" cy="15860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AC75C8-2443-4EEF-922E-58AF9ED936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932" y="3395077"/>
            <a:ext cx="1586085" cy="15860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190E09-2F44-4772-B343-AD25F43E2E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828" y="5102347"/>
            <a:ext cx="1586084" cy="1586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4F6C4B-7AAF-4CC2-B21C-BA67079AC7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930" y="5102346"/>
            <a:ext cx="1586085" cy="158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60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8A82B-4937-4BF2-A09A-DD66F5ACD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73" y="203268"/>
            <a:ext cx="8610600" cy="860241"/>
          </a:xfrm>
        </p:spPr>
        <p:txBody>
          <a:bodyPr>
            <a:normAutofit/>
          </a:bodyPr>
          <a:lstStyle/>
          <a:p>
            <a:pPr algn="l"/>
            <a:r>
              <a:rPr lang="en-IN" sz="3600" b="1" dirty="0">
                <a:solidFill>
                  <a:srgbClr val="FFFF00"/>
                </a:solidFill>
                <a:latin typeface="Comic Sans MS" panose="030F0702030302020204" pitchFamily="66" charset="0"/>
              </a:rPr>
              <a:t>3) Getting  image  details </a:t>
            </a:r>
            <a:endParaRPr lang="en-IN" sz="3600" b="1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6CE92-CE95-40D3-9858-24184BB2A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96140"/>
            <a:ext cx="10820400" cy="4922545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latin typeface="Comic Sans MS" panose="030F0702030302020204" pitchFamily="66" charset="0"/>
              </a:rPr>
              <a:t>The function “getinfo()”,simply returns the no. of rows , no of column , Bit depth etc  of the image in form of a text file.</a:t>
            </a:r>
          </a:p>
          <a:p>
            <a:pPr marL="0" indent="0">
              <a:buNone/>
            </a:pPr>
            <a:r>
              <a:rPr lang="en-IN" dirty="0">
                <a:latin typeface="Comic Sans MS" panose="030F0702030302020204" pitchFamily="66" charset="0"/>
              </a:rPr>
              <a:t>LOGIC:</a:t>
            </a:r>
          </a:p>
          <a:p>
            <a:pPr marL="0" indent="0">
              <a:buNone/>
            </a:pPr>
            <a:r>
              <a:rPr lang="en-IN" dirty="0">
                <a:latin typeface="Comic Sans MS" panose="030F0702030302020204" pitchFamily="66" charset="0"/>
              </a:rPr>
              <a:t>We have to read the header of the image which contains the details about the height, width etc and then store the useful information in a “info.txt” file </a:t>
            </a:r>
          </a:p>
          <a:p>
            <a:pPr marL="0" indent="0">
              <a:buNone/>
            </a:pPr>
            <a:endParaRPr lang="en-IN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IN" dirty="0">
                <a:latin typeface="Comic Sans MS" panose="030F0702030302020204" pitchFamily="66" charset="0"/>
              </a:rPr>
              <a:t>EXAMPLE:                                               OUTPUT: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688528-98B1-4E57-A292-29914B8D1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15" y="4193613"/>
            <a:ext cx="2220381" cy="22203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B77933-9E0F-4B4B-A77C-74F980434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667" y="4193612"/>
            <a:ext cx="3041705" cy="210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94955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602</TotalTime>
  <Words>2632</Words>
  <Application>Microsoft Office PowerPoint</Application>
  <PresentationFormat>Widescreen</PresentationFormat>
  <Paragraphs>266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Century Gothic</vt:lpstr>
      <vt:lpstr>Comic Sans MS</vt:lpstr>
      <vt:lpstr>Vapor Trail</vt:lpstr>
      <vt:lpstr>  IMAGE PROCESSING      PROJECT WORK  “Using c-LANGUAGE”  </vt:lpstr>
      <vt:lpstr>IMAGE FORMAT: BITMAP IMAGE(.BMP)</vt:lpstr>
      <vt:lpstr>PowerPoint Presentation</vt:lpstr>
      <vt:lpstr>Images used to perform the functions</vt:lpstr>
      <vt:lpstr>Functions performed</vt:lpstr>
      <vt:lpstr>PowerPoint Presentation</vt:lpstr>
      <vt:lpstr>1) Grayscale to binary conversion </vt:lpstr>
      <vt:lpstr>2) Colour to grayscale conversion </vt:lpstr>
      <vt:lpstr>3) Getting  image  details </vt:lpstr>
      <vt:lpstr>4) Negative of grayscale image</vt:lpstr>
      <vt:lpstr>5) Cropping the image </vt:lpstr>
      <vt:lpstr>6) To flip in Horizontal and Vertical direction</vt:lpstr>
      <vt:lpstr>7) To calculate average grey level of image</vt:lpstr>
      <vt:lpstr>8) To convert grayscale image to binary(0,1) in Text file</vt:lpstr>
      <vt:lpstr>9) Morphing 2 images</vt:lpstr>
      <vt:lpstr>10) Getting the pixel information</vt:lpstr>
      <vt:lpstr>11)Setting the pixel value</vt:lpstr>
      <vt:lpstr>12)Application of settingpixel() function (chess design)</vt:lpstr>
      <vt:lpstr>13)Translating the image by a factor of “t”.</vt:lpstr>
      <vt:lpstr>14)Rotation of image by angle </vt:lpstr>
      <vt:lpstr>FILTERS:   a) the brightening filter</vt:lpstr>
      <vt:lpstr>b)The Blur filter</vt:lpstr>
      <vt:lpstr>C) THE SEPIA FILTER</vt:lpstr>
      <vt:lpstr>D) smooth(mean) filter</vt:lpstr>
      <vt:lpstr>REFRENCES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PROCESSING PROJECT WORK</dc:title>
  <dc:creator>Ayush Yadav</dc:creator>
  <cp:lastModifiedBy>Ayush Yadav</cp:lastModifiedBy>
  <cp:revision>63</cp:revision>
  <dcterms:created xsi:type="dcterms:W3CDTF">2020-04-29T14:38:54Z</dcterms:created>
  <dcterms:modified xsi:type="dcterms:W3CDTF">2020-04-30T16:32:50Z</dcterms:modified>
</cp:coreProperties>
</file>